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75" r:id="rId3"/>
    <p:sldId id="283" r:id="rId4"/>
    <p:sldId id="266" r:id="rId5"/>
    <p:sldId id="278" r:id="rId6"/>
    <p:sldId id="279" r:id="rId7"/>
    <p:sldId id="289" r:id="rId8"/>
    <p:sldId id="284" r:id="rId9"/>
    <p:sldId id="288" r:id="rId10"/>
    <p:sldId id="286" r:id="rId11"/>
    <p:sldId id="281" r:id="rId12"/>
    <p:sldId id="291" r:id="rId13"/>
    <p:sldId id="282" r:id="rId14"/>
    <p:sldId id="27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5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24"/>
    <p:restoredTop sz="94712"/>
  </p:normalViewPr>
  <p:slideViewPr>
    <p:cSldViewPr snapToGrid="0">
      <p:cViewPr varScale="1">
        <p:scale>
          <a:sx n="102" d="100"/>
          <a:sy n="102" d="100"/>
        </p:scale>
        <p:origin x="35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2.png>
</file>

<file path=ppt/media/image3.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F691D9-3975-4F7E-97DB-21E6898970E9}" type="datetimeFigureOut">
              <a:rPr lang="en-US" smtClean="0"/>
              <a:t>9/10/19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F07A2B-E700-47DD-9566-624BD01CD49F}" type="slidenum">
              <a:rPr lang="en-US" smtClean="0"/>
              <a:t>‹#›</a:t>
            </a:fld>
            <a:endParaRPr lang="en-US"/>
          </a:p>
        </p:txBody>
      </p:sp>
    </p:spTree>
    <p:extLst>
      <p:ext uri="{BB962C8B-B14F-4D97-AF65-F5344CB8AC3E}">
        <p14:creationId xmlns:p14="http://schemas.microsoft.com/office/powerpoint/2010/main" val="687766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F07A2B-E700-47DD-9566-624BD01CD49F}" type="slidenum">
              <a:rPr lang="en-US" smtClean="0"/>
              <a:t>14</a:t>
            </a:fld>
            <a:endParaRPr lang="en-US"/>
          </a:p>
        </p:txBody>
      </p:sp>
    </p:spTree>
    <p:extLst>
      <p:ext uri="{BB962C8B-B14F-4D97-AF65-F5344CB8AC3E}">
        <p14:creationId xmlns:p14="http://schemas.microsoft.com/office/powerpoint/2010/main" val="3866982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63CD50B8-8FD7-4D4F-9B03-62A1C8D093F5}" type="datetimeFigureOut">
              <a:rPr lang="en-US" smtClean="0"/>
              <a:t>9/10/19</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D1E5FBBB-8342-48FC-874A-DE1B2B72A076}"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3CD50B8-8FD7-4D4F-9B03-62A1C8D093F5}" type="datetimeFigureOut">
              <a:rPr lang="en-US" smtClean="0"/>
              <a:t>9/10/19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5FBBB-8342-48FC-874A-DE1B2B72A07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3CD50B8-8FD7-4D4F-9B03-62A1C8D093F5}" type="datetimeFigureOut">
              <a:rPr lang="en-US" smtClean="0"/>
              <a:t>9/10/19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5FBBB-8342-48FC-874A-DE1B2B72A07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3CD50B8-8FD7-4D4F-9B03-62A1C8D093F5}" type="datetimeFigureOut">
              <a:rPr lang="en-US" smtClean="0"/>
              <a:t>9/10/19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E5FBBB-8342-48FC-874A-DE1B2B72A07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63CD50B8-8FD7-4D4F-9B03-62A1C8D093F5}" type="datetimeFigureOut">
              <a:rPr lang="en-US" smtClean="0"/>
              <a:t>9/10/19</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D1E5FBBB-8342-48FC-874A-DE1B2B72A076}"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3CD50B8-8FD7-4D4F-9B03-62A1C8D093F5}" type="datetimeFigureOut">
              <a:rPr lang="en-US" smtClean="0"/>
              <a:t>9/10/19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E5FBBB-8342-48FC-874A-DE1B2B72A07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3CD50B8-8FD7-4D4F-9B03-62A1C8D093F5}" type="datetimeFigureOut">
              <a:rPr lang="en-US" smtClean="0"/>
              <a:t>9/10/19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E5FBBB-8342-48FC-874A-DE1B2B72A07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3CD50B8-8FD7-4D4F-9B03-62A1C8D093F5}" type="datetimeFigureOut">
              <a:rPr lang="en-US" smtClean="0"/>
              <a:t>9/10/19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E5FBBB-8342-48FC-874A-DE1B2B72A07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CD50B8-8FD7-4D4F-9B03-62A1C8D093F5}" type="datetimeFigureOut">
              <a:rPr lang="en-US" smtClean="0"/>
              <a:t>9/10/19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E5FBBB-8342-48FC-874A-DE1B2B72A07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63CD50B8-8FD7-4D4F-9B03-62A1C8D093F5}" type="datetimeFigureOut">
              <a:rPr lang="en-US" smtClean="0"/>
              <a:t>9/10/19</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1E5FBBB-8342-48FC-874A-DE1B2B72A076}"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63CD50B8-8FD7-4D4F-9B03-62A1C8D093F5}" type="datetimeFigureOut">
              <a:rPr lang="en-US" smtClean="0"/>
              <a:t>9/10/19</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1E5FBBB-8342-48FC-874A-DE1B2B72A076}"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63CD50B8-8FD7-4D4F-9B03-62A1C8D093F5}" type="datetimeFigureOut">
              <a:rPr lang="en-US" smtClean="0"/>
              <a:t>9/10/19</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D1E5FBBB-8342-48FC-874A-DE1B2B72A076}"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326586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youtube.com/watch?v=WwnI0RS6J5A" TargetMode="Externa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4000" y="1584089"/>
            <a:ext cx="9144000" cy="1946762"/>
          </a:xfrm>
        </p:spPr>
        <p:txBody>
          <a:bodyPr anchor="ctr">
            <a:normAutofit/>
          </a:bodyPr>
          <a:lstStyle/>
          <a:p>
            <a:pPr algn="l"/>
            <a:r>
              <a:rPr lang="en-US" sz="4400" b="1" u="sng" dirty="0" smtClean="0">
                <a:latin typeface="Arial" panose="020B0604020202020204" pitchFamily="34" charset="0"/>
                <a:cs typeface="Arial" panose="020B0604020202020204" pitchFamily="34" charset="0"/>
              </a:rPr>
              <a:t>Lab 2: Vector and Raster Data</a:t>
            </a:r>
            <a:endParaRPr lang="en-US" sz="4400" b="1" u="sng" dirty="0">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524000" y="3530851"/>
            <a:ext cx="9144000" cy="1655762"/>
          </a:xfrm>
        </p:spPr>
        <p:txBody>
          <a:bodyPr/>
          <a:lstStyle/>
          <a:p>
            <a:pPr algn="l"/>
            <a:r>
              <a:rPr lang="en-US" dirty="0" smtClean="0">
                <a:latin typeface="Arial" panose="020B0604020202020204" pitchFamily="34" charset="0"/>
                <a:cs typeface="Arial" panose="020B0604020202020204" pitchFamily="34" charset="0"/>
              </a:rPr>
              <a:t>GEOG 390</a:t>
            </a:r>
          </a:p>
          <a:p>
            <a:pPr algn="l"/>
            <a:r>
              <a:rPr lang="en-US" dirty="0" smtClean="0">
                <a:latin typeface="Arial" panose="020B0604020202020204" pitchFamily="34" charset="0"/>
                <a:cs typeface="Arial" panose="020B0604020202020204" pitchFamily="34" charset="0"/>
              </a:rPr>
              <a:t>Fall 2019</a:t>
            </a:r>
          </a:p>
          <a:p>
            <a:pPr algn="l"/>
            <a:r>
              <a:rPr lang="en-US" dirty="0" smtClean="0">
                <a:latin typeface="Arial" panose="020B0604020202020204" pitchFamily="34" charset="0"/>
                <a:cs typeface="Arial" panose="020B0604020202020204" pitchFamily="34" charset="0"/>
              </a:rPr>
              <a:t>Wencong Cui</a:t>
            </a:r>
          </a:p>
        </p:txBody>
      </p:sp>
    </p:spTree>
    <p:extLst>
      <p:ext uri="{BB962C8B-B14F-4D97-AF65-F5344CB8AC3E}">
        <p14:creationId xmlns:p14="http://schemas.microsoft.com/office/powerpoint/2010/main" val="86914493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Metadata</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7" y="1392960"/>
            <a:ext cx="6142412" cy="5007265"/>
          </a:xfrm>
        </p:spPr>
        <p:txBody>
          <a:bodyPr>
            <a:normAutofit/>
          </a:bodyPr>
          <a:lstStyle/>
          <a:p>
            <a:r>
              <a:rPr lang="en-US" sz="2400" dirty="0" smtClean="0">
                <a:latin typeface="Arial" panose="020B0604020202020204" pitchFamily="34" charset="0"/>
                <a:cs typeface="Arial" panose="020B0604020202020204" pitchFamily="34" charset="0"/>
              </a:rPr>
              <a:t>“Data about data”</a:t>
            </a:r>
            <a:endParaRPr lang="en-US" sz="2400" dirty="0">
              <a:latin typeface="Arial" panose="020B0604020202020204" pitchFamily="34" charset="0"/>
              <a:cs typeface="Arial" panose="020B0604020202020204" pitchFamily="34" charset="0"/>
            </a:endParaRPr>
          </a:p>
          <a:p>
            <a:r>
              <a:rPr lang="en-US" sz="2400" dirty="0" smtClean="0">
                <a:latin typeface="Arial" panose="020B0604020202020204" pitchFamily="34" charset="0"/>
                <a:cs typeface="Arial" panose="020B0604020202020204" pitchFamily="34" charset="0"/>
              </a:rPr>
              <a:t>From ESRI:</a:t>
            </a:r>
          </a:p>
          <a:p>
            <a:pPr lvl="1"/>
            <a:r>
              <a:rPr lang="en-US" sz="2000" dirty="0" smtClean="0">
                <a:latin typeface="Arial" panose="020B0604020202020204" pitchFamily="34" charset="0"/>
                <a:cs typeface="Arial" panose="020B0604020202020204" pitchFamily="34" charset="0"/>
              </a:rPr>
              <a:t>When </a:t>
            </a:r>
            <a:r>
              <a:rPr lang="en-US" sz="2000" dirty="0">
                <a:latin typeface="Arial" panose="020B0604020202020204" pitchFamily="34" charset="0"/>
                <a:cs typeface="Arial" panose="020B0604020202020204" pitchFamily="34" charset="0"/>
              </a:rPr>
              <a:t>care is taken to provide good descriptions, you can </a:t>
            </a:r>
            <a:r>
              <a:rPr lang="en-US" sz="2000" b="1" dirty="0" smtClean="0">
                <a:latin typeface="Arial" panose="020B0604020202020204" pitchFamily="34" charset="0"/>
                <a:cs typeface="Arial" panose="020B0604020202020204" pitchFamily="34" charset="0"/>
              </a:rPr>
              <a:t>find appropriate items with a search</a:t>
            </a:r>
            <a:r>
              <a:rPr lang="en-US" sz="2000" dirty="0" smtClean="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and evaluate which of the items in your search results is the correct one to use</a:t>
            </a:r>
            <a:r>
              <a:rPr lang="en-US" sz="2000" dirty="0" smtClean="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lvl="1"/>
            <a:endParaRPr lang="en-US" sz="2000" dirty="0" smtClean="0">
              <a:latin typeface="Arial" panose="020B0604020202020204" pitchFamily="34" charset="0"/>
              <a:cs typeface="Arial" panose="020B0604020202020204" pitchFamily="34" charset="0"/>
            </a:endParaRPr>
          </a:p>
          <a:p>
            <a:pPr lvl="1"/>
            <a:r>
              <a:rPr lang="en-US" sz="2000" dirty="0" smtClean="0">
                <a:latin typeface="Arial" panose="020B0604020202020204" pitchFamily="34" charset="0"/>
                <a:cs typeface="Arial" panose="020B0604020202020204" pitchFamily="34" charset="0"/>
              </a:rPr>
              <a:t>In </a:t>
            </a:r>
            <a:r>
              <a:rPr lang="en-US" sz="2000" dirty="0">
                <a:latin typeface="Arial" panose="020B0604020202020204" pitchFamily="34" charset="0"/>
                <a:cs typeface="Arial" panose="020B0604020202020204" pitchFamily="34" charset="0"/>
              </a:rPr>
              <a:t>an item's metadata you can </a:t>
            </a:r>
            <a:r>
              <a:rPr lang="en-US" sz="2000" b="1" dirty="0">
                <a:latin typeface="Arial" panose="020B0604020202020204" pitchFamily="34" charset="0"/>
                <a:cs typeface="Arial" panose="020B0604020202020204" pitchFamily="34" charset="0"/>
              </a:rPr>
              <a:t>record whatever information is important</a:t>
            </a:r>
            <a:r>
              <a:rPr lang="en-US" sz="2000" dirty="0">
                <a:latin typeface="Arial" panose="020B0604020202020204" pitchFamily="34" charset="0"/>
                <a:cs typeface="Arial" panose="020B0604020202020204" pitchFamily="34" charset="0"/>
              </a:rPr>
              <a:t> for your organization to know about that item. This might include information about how accurate and recent the item is, restrictions associated with using and sharing the item, important processes in its life cycle such as generalizing features, and so on.</a:t>
            </a:r>
            <a:endParaRPr lang="en-US" sz="2000" dirty="0" smtClean="0">
              <a:latin typeface="Arial" panose="020B0604020202020204" pitchFamily="34" charset="0"/>
              <a:cs typeface="Arial" panose="020B0604020202020204" pitchFamily="34" charset="0"/>
            </a:endParaRPr>
          </a:p>
          <a:p>
            <a:endParaRPr lang="en-US" sz="2400" dirty="0" smtClean="0">
              <a:latin typeface="Arial" panose="020B0604020202020204" pitchFamily="34" charset="0"/>
              <a:cs typeface="Arial" panose="020B0604020202020204" pitchFamily="34" charset="0"/>
            </a:endParaRPr>
          </a:p>
        </p:txBody>
      </p:sp>
      <p:pic>
        <p:nvPicPr>
          <p:cNvPr id="1026" name="Picture 2" descr="You can view an item's metadata in the Description ta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09955" y="1038224"/>
            <a:ext cx="4943475" cy="4781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87566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Clip Tools</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7" y="1392960"/>
            <a:ext cx="8093562" cy="5007265"/>
          </a:xfrm>
        </p:spPr>
        <p:txBody>
          <a:bodyPr>
            <a:normAutofit/>
          </a:bodyPr>
          <a:lstStyle/>
          <a:p>
            <a:r>
              <a:rPr lang="en-US" sz="2400" dirty="0" smtClean="0">
                <a:latin typeface="Arial" panose="020B0604020202020204" pitchFamily="34" charset="0"/>
                <a:cs typeface="Arial" panose="020B0604020202020204" pitchFamily="34" charset="0"/>
              </a:rPr>
              <a:t>There </a:t>
            </a:r>
            <a:r>
              <a:rPr lang="en-US" sz="2400" smtClean="0">
                <a:latin typeface="Arial" panose="020B0604020202020204" pitchFamily="34" charset="0"/>
                <a:cs typeface="Arial" panose="020B0604020202020204" pitchFamily="34" charset="0"/>
              </a:rPr>
              <a:t>are </a:t>
            </a:r>
            <a:r>
              <a:rPr lang="en-US" sz="2400" smtClean="0">
                <a:latin typeface="Arial" panose="020B0604020202020204" pitchFamily="34" charset="0"/>
                <a:cs typeface="Arial" panose="020B0604020202020204" pitchFamily="34" charset="0"/>
              </a:rPr>
              <a:t>two (or three):</a:t>
            </a:r>
            <a:endParaRPr lang="en-US" sz="2400" dirty="0" smtClean="0">
              <a:latin typeface="Arial" panose="020B0604020202020204" pitchFamily="34" charset="0"/>
              <a:cs typeface="Arial" panose="020B0604020202020204" pitchFamily="34" charset="0"/>
            </a:endParaRPr>
          </a:p>
          <a:p>
            <a:pPr lvl="1"/>
            <a:r>
              <a:rPr lang="en-US" dirty="0" smtClean="0">
                <a:latin typeface="Arial" panose="020B0604020202020204" pitchFamily="34" charset="0"/>
                <a:cs typeface="Arial" panose="020B0604020202020204" pitchFamily="34" charset="0"/>
              </a:rPr>
              <a:t>One to handle vector data: Clip (Analysis Tools)</a:t>
            </a:r>
          </a:p>
          <a:p>
            <a:pPr lvl="1"/>
            <a:r>
              <a:rPr lang="en-US" dirty="0" smtClean="0">
                <a:latin typeface="Arial" panose="020B0604020202020204" pitchFamily="34" charset="0"/>
                <a:cs typeface="Arial" panose="020B0604020202020204" pitchFamily="34" charset="0"/>
              </a:rPr>
              <a:t>One to handle raster data (Clip Raster (Data Management Tools</a:t>
            </a:r>
            <a:r>
              <a:rPr lang="en-US" dirty="0" smtClean="0">
                <a:latin typeface="Arial" panose="020B0604020202020204" pitchFamily="34" charset="0"/>
                <a:cs typeface="Arial" panose="020B0604020202020204" pitchFamily="34" charset="0"/>
              </a:rPr>
              <a:t>)</a:t>
            </a:r>
          </a:p>
          <a:p>
            <a:pPr lvl="1"/>
            <a:r>
              <a:rPr lang="en-US" dirty="0" smtClean="0">
                <a:latin typeface="Arial" panose="020B0604020202020204" pitchFamily="34" charset="0"/>
                <a:cs typeface="Arial" panose="020B0604020202020204" pitchFamily="34" charset="0"/>
              </a:rPr>
              <a:t>Extract </a:t>
            </a:r>
            <a:r>
              <a:rPr lang="en-US" dirty="0">
                <a:latin typeface="Arial" panose="020B0604020202020204" pitchFamily="34" charset="0"/>
                <a:cs typeface="Arial" panose="020B0604020202020204" pitchFamily="34" charset="0"/>
              </a:rPr>
              <a:t>by </a:t>
            </a:r>
            <a:r>
              <a:rPr lang="en-US" dirty="0" smtClean="0">
                <a:latin typeface="Arial" panose="020B0604020202020204" pitchFamily="34" charset="0"/>
                <a:cs typeface="Arial" panose="020B0604020202020204" pitchFamily="34" charset="0"/>
              </a:rPr>
              <a:t>Mask* </a:t>
            </a:r>
          </a:p>
        </p:txBody>
      </p:sp>
      <p:pic>
        <p:nvPicPr>
          <p:cNvPr id="4" name="Picture 3"/>
          <p:cNvPicPr>
            <a:picLocks noChangeAspect="1"/>
          </p:cNvPicPr>
          <p:nvPr/>
        </p:nvPicPr>
        <p:blipFill>
          <a:blip r:embed="rId2"/>
          <a:stretch>
            <a:fillRect/>
          </a:stretch>
        </p:blipFill>
        <p:spPr>
          <a:xfrm>
            <a:off x="10030212" y="463204"/>
            <a:ext cx="1723217" cy="5937021"/>
          </a:xfrm>
          <a:prstGeom prst="rect">
            <a:avLst/>
          </a:prstGeom>
        </p:spPr>
      </p:pic>
      <p:sp>
        <p:nvSpPr>
          <p:cNvPr id="6" name="Rectangle 5"/>
          <p:cNvSpPr/>
          <p:nvPr/>
        </p:nvSpPr>
        <p:spPr>
          <a:xfrm>
            <a:off x="10030211" y="890587"/>
            <a:ext cx="1659345" cy="711993"/>
          </a:xfrm>
          <a:prstGeom prst="rect">
            <a:avLst/>
          </a:prstGeom>
          <a:noFill/>
          <a:ln w="571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0030211" y="2193607"/>
            <a:ext cx="1659345" cy="711993"/>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p:cNvCxnSpPr/>
          <p:nvPr/>
        </p:nvCxnSpPr>
        <p:spPr>
          <a:xfrm>
            <a:off x="9573011" y="1246583"/>
            <a:ext cx="457200" cy="0"/>
          </a:xfrm>
          <a:prstGeom prst="straightConnector1">
            <a:avLst/>
          </a:prstGeom>
          <a:ln w="762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9573011" y="2549603"/>
            <a:ext cx="457200" cy="0"/>
          </a:xfrm>
          <a:prstGeom prst="straightConnector1">
            <a:avLst/>
          </a:prstGeom>
          <a:ln w="762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55424" y="1061917"/>
            <a:ext cx="885660" cy="369332"/>
          </a:xfrm>
          <a:prstGeom prst="rect">
            <a:avLst/>
          </a:prstGeom>
          <a:noFill/>
        </p:spPr>
        <p:txBody>
          <a:bodyPr wrap="square" rtlCol="0">
            <a:spAutoFit/>
          </a:bodyPr>
          <a:lstStyle/>
          <a:p>
            <a:pPr algn="r"/>
            <a:r>
              <a:rPr lang="en-US" b="1" dirty="0" smtClean="0">
                <a:solidFill>
                  <a:srgbClr val="0070C0"/>
                </a:solidFill>
                <a:latin typeface="Arial" panose="020B0604020202020204" pitchFamily="34" charset="0"/>
                <a:cs typeface="Arial" panose="020B0604020202020204" pitchFamily="34" charset="0"/>
              </a:rPr>
              <a:t>Vector</a:t>
            </a:r>
            <a:endParaRPr lang="en-US" b="1" dirty="0">
              <a:solidFill>
                <a:srgbClr val="0070C0"/>
              </a:solidFill>
              <a:latin typeface="Arial" panose="020B0604020202020204" pitchFamily="34" charset="0"/>
              <a:cs typeface="Arial" panose="020B0604020202020204" pitchFamily="34" charset="0"/>
            </a:endParaRPr>
          </a:p>
        </p:txBody>
      </p:sp>
      <p:sp>
        <p:nvSpPr>
          <p:cNvPr id="13" name="TextBox 12"/>
          <p:cNvSpPr txBox="1"/>
          <p:nvPr/>
        </p:nvSpPr>
        <p:spPr>
          <a:xfrm>
            <a:off x="8582685" y="2364937"/>
            <a:ext cx="958399" cy="369332"/>
          </a:xfrm>
          <a:prstGeom prst="rect">
            <a:avLst/>
          </a:prstGeom>
          <a:noFill/>
        </p:spPr>
        <p:txBody>
          <a:bodyPr wrap="square" rtlCol="0">
            <a:spAutoFit/>
          </a:bodyPr>
          <a:lstStyle/>
          <a:p>
            <a:pPr algn="r"/>
            <a:r>
              <a:rPr lang="en-US" b="1" dirty="0" smtClean="0">
                <a:solidFill>
                  <a:srgbClr val="7030A0"/>
                </a:solidFill>
                <a:latin typeface="Arial" panose="020B0604020202020204" pitchFamily="34" charset="0"/>
                <a:cs typeface="Arial" panose="020B0604020202020204" pitchFamily="34" charset="0"/>
              </a:rPr>
              <a:t>Raster</a:t>
            </a:r>
            <a:endParaRPr lang="en-US" b="1" dirty="0">
              <a:solidFill>
                <a:srgbClr val="7030A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905339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Steps 38-39 Workaround (#6)</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6" y="1392960"/>
            <a:ext cx="11296233" cy="5007265"/>
          </a:xfrm>
        </p:spPr>
        <p:txBody>
          <a:bodyPr>
            <a:normAutofit/>
          </a:bodyPr>
          <a:lstStyle/>
          <a:p>
            <a:r>
              <a:rPr lang="en-US" sz="2400" dirty="0" smtClean="0">
                <a:latin typeface="Arial" panose="020B0604020202020204" pitchFamily="34" charset="0"/>
                <a:cs typeface="Arial" panose="020B0604020202020204" pitchFamily="34" charset="0"/>
              </a:rPr>
              <a:t>Create a layer out of climatestations2005 table:</a:t>
            </a:r>
          </a:p>
          <a:p>
            <a:pPr lvl="1"/>
            <a:r>
              <a:rPr lang="en-US" sz="2000" dirty="0" smtClean="0">
                <a:latin typeface="Arial" panose="020B0604020202020204" pitchFamily="34" charset="0"/>
                <a:cs typeface="Arial" panose="020B0604020202020204" pitchFamily="34" charset="0"/>
              </a:rPr>
              <a:t>Add climatestations2005, right-click on the layer</a:t>
            </a:r>
          </a:p>
          <a:p>
            <a:pPr lvl="1"/>
            <a:r>
              <a:rPr lang="en-US" sz="2000" dirty="0" smtClean="0">
                <a:latin typeface="Arial" panose="020B0604020202020204" pitchFamily="34" charset="0"/>
                <a:cs typeface="Arial" panose="020B0604020202020204" pitchFamily="34" charset="0"/>
              </a:rPr>
              <a:t>Display XY Data </a:t>
            </a:r>
            <a:r>
              <a:rPr lang="en-US" sz="2000" dirty="0" smtClean="0">
                <a:latin typeface="Arial" panose="020B0604020202020204" pitchFamily="34" charset="0"/>
                <a:cs typeface="Arial" panose="020B0604020202020204" pitchFamily="34" charset="0"/>
                <a:sym typeface="Wingdings" panose="05000000000000000000" pitchFamily="2" charset="2"/>
              </a:rPr>
              <a:t> Make XY Event Layer</a:t>
            </a:r>
          </a:p>
          <a:p>
            <a:pPr lvl="1"/>
            <a:r>
              <a:rPr lang="en-US" sz="2000" u="sng" dirty="0" smtClean="0">
                <a:latin typeface="Arial" panose="020B0604020202020204" pitchFamily="34" charset="0"/>
                <a:cs typeface="Arial" panose="020B0604020202020204" pitchFamily="34" charset="0"/>
                <a:sym typeface="Wingdings" panose="05000000000000000000" pitchFamily="2" charset="2"/>
              </a:rPr>
              <a:t>X Field</a:t>
            </a:r>
            <a:r>
              <a:rPr lang="en-US" sz="2000" dirty="0" smtClean="0">
                <a:latin typeface="Arial" panose="020B0604020202020204" pitchFamily="34" charset="0"/>
                <a:cs typeface="Arial" panose="020B0604020202020204" pitchFamily="34" charset="0"/>
                <a:sym typeface="Wingdings" panose="05000000000000000000" pitchFamily="2" charset="2"/>
              </a:rPr>
              <a:t> = long_	</a:t>
            </a:r>
            <a:r>
              <a:rPr lang="en-US" sz="2000" u="sng" dirty="0" smtClean="0">
                <a:latin typeface="Arial" panose="020B0604020202020204" pitchFamily="34" charset="0"/>
                <a:cs typeface="Arial" panose="020B0604020202020204" pitchFamily="34" charset="0"/>
                <a:sym typeface="Wingdings" panose="05000000000000000000" pitchFamily="2" charset="2"/>
              </a:rPr>
              <a:t>Y Field </a:t>
            </a:r>
            <a:r>
              <a:rPr lang="en-US" sz="2000" dirty="0" smtClean="0">
                <a:latin typeface="Arial" panose="020B0604020202020204" pitchFamily="34" charset="0"/>
                <a:cs typeface="Arial" panose="020B0604020202020204" pitchFamily="34" charset="0"/>
                <a:sym typeface="Wingdings" panose="05000000000000000000" pitchFamily="2" charset="2"/>
              </a:rPr>
              <a:t>= </a:t>
            </a:r>
            <a:r>
              <a:rPr lang="en-US" sz="2000" dirty="0" err="1" smtClean="0">
                <a:latin typeface="Arial" panose="020B0604020202020204" pitchFamily="34" charset="0"/>
                <a:cs typeface="Arial" panose="020B0604020202020204" pitchFamily="34" charset="0"/>
                <a:sym typeface="Wingdings" panose="05000000000000000000" pitchFamily="2" charset="2"/>
              </a:rPr>
              <a:t>lat</a:t>
            </a:r>
            <a:endParaRPr lang="en-US" sz="2000" dirty="0" smtClean="0">
              <a:latin typeface="Arial" panose="020B0604020202020204" pitchFamily="34" charset="0"/>
              <a:cs typeface="Arial" panose="020B0604020202020204" pitchFamily="34" charset="0"/>
              <a:sym typeface="Wingdings" panose="05000000000000000000" pitchFamily="2" charset="2"/>
            </a:endParaRPr>
          </a:p>
          <a:p>
            <a:pPr lvl="1"/>
            <a:r>
              <a:rPr lang="en-US" sz="2000" u="sng" dirty="0" smtClean="0">
                <a:latin typeface="Arial" panose="020B0604020202020204" pitchFamily="34" charset="0"/>
                <a:cs typeface="Arial" panose="020B0604020202020204" pitchFamily="34" charset="0"/>
                <a:sym typeface="Wingdings" panose="05000000000000000000" pitchFamily="2" charset="2"/>
              </a:rPr>
              <a:t>Layer Name</a:t>
            </a:r>
            <a:r>
              <a:rPr lang="en-US" sz="2000" dirty="0" smtClean="0">
                <a:latin typeface="Arial" panose="020B0604020202020204" pitchFamily="34" charset="0"/>
                <a:cs typeface="Arial" panose="020B0604020202020204" pitchFamily="34" charset="0"/>
                <a:sym typeface="Wingdings" panose="05000000000000000000" pitchFamily="2" charset="2"/>
              </a:rPr>
              <a:t> = climatestations2005_Layer</a:t>
            </a:r>
          </a:p>
          <a:p>
            <a:pPr lvl="1"/>
            <a:r>
              <a:rPr lang="en-US" sz="2000" u="sng" dirty="0" smtClean="0">
                <a:latin typeface="Arial" panose="020B0604020202020204" pitchFamily="34" charset="0"/>
                <a:cs typeface="Arial" panose="020B0604020202020204" pitchFamily="34" charset="0"/>
                <a:sym typeface="Wingdings" panose="05000000000000000000" pitchFamily="2" charset="2"/>
              </a:rPr>
              <a:t>Spatial Reference</a:t>
            </a:r>
            <a:r>
              <a:rPr lang="en-US" sz="2000" dirty="0" smtClean="0">
                <a:latin typeface="Arial" panose="020B0604020202020204" pitchFamily="34" charset="0"/>
                <a:cs typeface="Arial" panose="020B0604020202020204" pitchFamily="34" charset="0"/>
                <a:sym typeface="Wingdings" panose="05000000000000000000" pitchFamily="2" charset="2"/>
              </a:rPr>
              <a:t> </a:t>
            </a:r>
            <a:r>
              <a:rPr lang="en-US" sz="2000" dirty="0">
                <a:latin typeface="Arial" panose="020B0604020202020204" pitchFamily="34" charset="0"/>
                <a:cs typeface="Arial" panose="020B0604020202020204" pitchFamily="34" charset="0"/>
                <a:sym typeface="Wingdings" panose="05000000000000000000" pitchFamily="2" charset="2"/>
              </a:rPr>
              <a:t>= </a:t>
            </a:r>
            <a:r>
              <a:rPr lang="en-US" sz="2000" dirty="0" smtClean="0">
                <a:latin typeface="Arial" panose="020B0604020202020204" pitchFamily="34" charset="0"/>
                <a:cs typeface="Arial" panose="020B0604020202020204" pitchFamily="34" charset="0"/>
                <a:sym typeface="Wingdings" panose="05000000000000000000" pitchFamily="2" charset="2"/>
              </a:rPr>
              <a:t>GCS_North_American_1983</a:t>
            </a:r>
          </a:p>
          <a:p>
            <a:pPr lvl="1"/>
            <a:r>
              <a:rPr lang="en-US" sz="2000" b="1" dirty="0" smtClean="0">
                <a:latin typeface="Arial" panose="020B0604020202020204" pitchFamily="34" charset="0"/>
                <a:cs typeface="Arial" panose="020B0604020202020204" pitchFamily="34" charset="0"/>
                <a:sym typeface="Wingdings" panose="05000000000000000000" pitchFamily="2" charset="2"/>
              </a:rPr>
              <a:t>Run</a:t>
            </a:r>
          </a:p>
          <a:p>
            <a:r>
              <a:rPr lang="en-US" sz="2400" dirty="0" smtClean="0">
                <a:latin typeface="Arial" panose="020B0604020202020204" pitchFamily="34" charset="0"/>
                <a:cs typeface="Arial" panose="020B0604020202020204" pitchFamily="34" charset="0"/>
                <a:sym typeface="Wingdings" panose="05000000000000000000" pitchFamily="2" charset="2"/>
              </a:rPr>
              <a:t>Select climate stations ONLY in New Jersey</a:t>
            </a:r>
          </a:p>
          <a:p>
            <a:pPr lvl="1"/>
            <a:r>
              <a:rPr lang="en-US" sz="2000" dirty="0" smtClean="0">
                <a:latin typeface="Arial" panose="020B0604020202020204" pitchFamily="34" charset="0"/>
                <a:cs typeface="Arial" panose="020B0604020202020204" pitchFamily="34" charset="0"/>
                <a:sym typeface="Wingdings" panose="05000000000000000000" pitchFamily="2" charset="2"/>
              </a:rPr>
              <a:t>Click on climatestations2005_Layer</a:t>
            </a:r>
          </a:p>
          <a:p>
            <a:pPr lvl="1"/>
            <a:r>
              <a:rPr lang="en-US" sz="2000" dirty="0" smtClean="0">
                <a:latin typeface="Arial" panose="020B0604020202020204" pitchFamily="34" charset="0"/>
                <a:cs typeface="Arial" panose="020B0604020202020204" pitchFamily="34" charset="0"/>
                <a:sym typeface="Wingdings" panose="05000000000000000000" pitchFamily="2" charset="2"/>
              </a:rPr>
              <a:t>Map ribbon  Selection ribbon  Select by </a:t>
            </a:r>
            <a:r>
              <a:rPr lang="en-US" sz="2000" dirty="0">
                <a:latin typeface="Arial" panose="020B0604020202020204" pitchFamily="34" charset="0"/>
                <a:cs typeface="Arial" panose="020B0604020202020204" pitchFamily="34" charset="0"/>
                <a:sym typeface="Wingdings" panose="05000000000000000000" pitchFamily="2" charset="2"/>
              </a:rPr>
              <a:t>Attributes (</a:t>
            </a:r>
            <a:r>
              <a:rPr lang="en-US" sz="2000" dirty="0" smtClean="0">
                <a:latin typeface="Arial" panose="020B0604020202020204" pitchFamily="34" charset="0"/>
                <a:cs typeface="Arial" panose="020B0604020202020204" pitchFamily="34" charset="0"/>
                <a:sym typeface="Wingdings" panose="05000000000000000000" pitchFamily="2" charset="2"/>
              </a:rPr>
              <a:t>climatestations2005_Layer)</a:t>
            </a:r>
            <a:endParaRPr lang="en-US" sz="2000" dirty="0">
              <a:latin typeface="Arial" panose="020B0604020202020204" pitchFamily="34" charset="0"/>
              <a:cs typeface="Arial" panose="020B0604020202020204" pitchFamily="34" charset="0"/>
              <a:sym typeface="Wingdings" panose="05000000000000000000" pitchFamily="2" charset="2"/>
            </a:endParaRPr>
          </a:p>
          <a:p>
            <a:pPr lvl="1"/>
            <a:r>
              <a:rPr lang="en-US" sz="2000" dirty="0" smtClean="0">
                <a:latin typeface="Arial" panose="020B0604020202020204" pitchFamily="34" charset="0"/>
                <a:cs typeface="Arial" panose="020B0604020202020204" pitchFamily="34" charset="0"/>
                <a:sym typeface="Wingdings" panose="05000000000000000000" pitchFamily="2" charset="2"/>
              </a:rPr>
              <a:t>New Selection type</a:t>
            </a:r>
          </a:p>
          <a:p>
            <a:pPr lvl="1"/>
            <a:r>
              <a:rPr lang="en-US" sz="2000" dirty="0">
                <a:latin typeface="Arial" panose="020B0604020202020204" pitchFamily="34" charset="0"/>
                <a:cs typeface="Arial" panose="020B0604020202020204" pitchFamily="34" charset="0"/>
                <a:sym typeface="Wingdings" panose="05000000000000000000" pitchFamily="2" charset="2"/>
              </a:rPr>
              <a:t>Clause: </a:t>
            </a:r>
            <a:r>
              <a:rPr lang="en-US" sz="2000" u="sng" dirty="0" smtClean="0">
                <a:latin typeface="Arial" panose="020B0604020202020204" pitchFamily="34" charset="0"/>
                <a:cs typeface="Arial" panose="020B0604020202020204" pitchFamily="34" charset="0"/>
                <a:sym typeface="Wingdings" panose="05000000000000000000" pitchFamily="2" charset="2"/>
              </a:rPr>
              <a:t>state </a:t>
            </a:r>
            <a:r>
              <a:rPr lang="en-US" sz="2000" u="sng" dirty="0">
                <a:latin typeface="Arial" panose="020B0604020202020204" pitchFamily="34" charset="0"/>
                <a:cs typeface="Arial" panose="020B0604020202020204" pitchFamily="34" charset="0"/>
                <a:sym typeface="Wingdings" panose="05000000000000000000" pitchFamily="2" charset="2"/>
              </a:rPr>
              <a:t>is equal to </a:t>
            </a:r>
            <a:r>
              <a:rPr lang="en-US" sz="2000" u="sng" dirty="0" smtClean="0">
                <a:latin typeface="Arial" panose="020B0604020202020204" pitchFamily="34" charset="0"/>
                <a:cs typeface="Arial" panose="020B0604020202020204" pitchFamily="34" charset="0"/>
                <a:sym typeface="Wingdings" panose="05000000000000000000" pitchFamily="2" charset="2"/>
              </a:rPr>
              <a:t>NJ</a:t>
            </a:r>
          </a:p>
          <a:p>
            <a:endParaRPr lang="en-US"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6712200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Steps 38-39 Workaround (#6)</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6" y="1392960"/>
            <a:ext cx="11296233" cy="5007265"/>
          </a:xfrm>
        </p:spPr>
        <p:txBody>
          <a:bodyPr>
            <a:normAutofit/>
          </a:bodyPr>
          <a:lstStyle/>
          <a:p>
            <a:r>
              <a:rPr lang="en-US" sz="2400" dirty="0" smtClean="0">
                <a:latin typeface="Arial" panose="020B0604020202020204" pitchFamily="34" charset="0"/>
                <a:cs typeface="Arial" panose="020B0604020202020204" pitchFamily="34" charset="0"/>
                <a:sym typeface="Wingdings" panose="05000000000000000000" pitchFamily="2" charset="2"/>
              </a:rPr>
              <a:t>Check to make sure that 12 stations are selected (only in the state of New Jersey) – open its table to see</a:t>
            </a:r>
            <a:endParaRPr lang="en-US" sz="2000" dirty="0" smtClean="0">
              <a:latin typeface="Arial" panose="020B0604020202020204" pitchFamily="34" charset="0"/>
              <a:cs typeface="Arial" panose="020B0604020202020204" pitchFamily="34" charset="0"/>
              <a:sym typeface="Wingdings" panose="05000000000000000000" pitchFamily="2" charset="2"/>
            </a:endParaRPr>
          </a:p>
          <a:p>
            <a:r>
              <a:rPr lang="en-US" sz="2400" dirty="0" smtClean="0">
                <a:latin typeface="Arial" panose="020B0604020202020204" pitchFamily="34" charset="0"/>
                <a:cs typeface="Arial" panose="020B0604020202020204" pitchFamily="34" charset="0"/>
                <a:sym typeface="Wingdings" panose="05000000000000000000" pitchFamily="2" charset="2"/>
              </a:rPr>
              <a:t>Create a new layer out of this selection</a:t>
            </a:r>
          </a:p>
          <a:p>
            <a:pPr lvl="1"/>
            <a:r>
              <a:rPr lang="en-US" sz="2000" dirty="0" smtClean="0">
                <a:latin typeface="Arial" panose="020B0604020202020204" pitchFamily="34" charset="0"/>
                <a:cs typeface="Arial" panose="020B0604020202020204" pitchFamily="34" charset="0"/>
                <a:sym typeface="Wingdings" panose="05000000000000000000" pitchFamily="2" charset="2"/>
              </a:rPr>
              <a:t>Right-click </a:t>
            </a:r>
            <a:r>
              <a:rPr lang="en-US" sz="2000" dirty="0">
                <a:latin typeface="Arial" panose="020B0604020202020204" pitchFamily="34" charset="0"/>
                <a:cs typeface="Arial" panose="020B0604020202020204" pitchFamily="34" charset="0"/>
                <a:sym typeface="Wingdings" panose="05000000000000000000" pitchFamily="2" charset="2"/>
              </a:rPr>
              <a:t>on </a:t>
            </a:r>
            <a:r>
              <a:rPr lang="en-US" sz="2000" dirty="0" smtClean="0">
                <a:latin typeface="Arial" panose="020B0604020202020204" pitchFamily="34" charset="0"/>
                <a:cs typeface="Arial" panose="020B0604020202020204" pitchFamily="34" charset="0"/>
                <a:sym typeface="Wingdings" panose="05000000000000000000" pitchFamily="2" charset="2"/>
              </a:rPr>
              <a:t>climatestations2005_Layer</a:t>
            </a:r>
          </a:p>
          <a:p>
            <a:pPr lvl="1"/>
            <a:r>
              <a:rPr lang="en-US" sz="2000" dirty="0" smtClean="0">
                <a:latin typeface="Arial" panose="020B0604020202020204" pitchFamily="34" charset="0"/>
                <a:cs typeface="Arial" panose="020B0604020202020204" pitchFamily="34" charset="0"/>
                <a:sym typeface="Wingdings" panose="05000000000000000000" pitchFamily="2" charset="2"/>
              </a:rPr>
              <a:t>Data  Export Features</a:t>
            </a:r>
          </a:p>
          <a:p>
            <a:pPr lvl="1"/>
            <a:r>
              <a:rPr lang="en-US" sz="2000" u="sng" dirty="0">
                <a:latin typeface="Arial" panose="020B0604020202020204" pitchFamily="34" charset="0"/>
                <a:cs typeface="Arial" panose="020B0604020202020204" pitchFamily="34" charset="0"/>
                <a:sym typeface="Wingdings" panose="05000000000000000000" pitchFamily="2" charset="2"/>
              </a:rPr>
              <a:t>Input Features</a:t>
            </a:r>
            <a:r>
              <a:rPr lang="en-US" sz="2000" dirty="0">
                <a:latin typeface="Arial" panose="020B0604020202020204" pitchFamily="34" charset="0"/>
                <a:cs typeface="Arial" panose="020B0604020202020204" pitchFamily="34" charset="0"/>
                <a:sym typeface="Wingdings" panose="05000000000000000000" pitchFamily="2" charset="2"/>
              </a:rPr>
              <a:t> = </a:t>
            </a:r>
            <a:r>
              <a:rPr lang="en-US" sz="2000" dirty="0" smtClean="0">
                <a:latin typeface="Arial" panose="020B0604020202020204" pitchFamily="34" charset="0"/>
                <a:cs typeface="Arial" panose="020B0604020202020204" pitchFamily="34" charset="0"/>
                <a:sym typeface="Wingdings" panose="05000000000000000000" pitchFamily="2" charset="2"/>
              </a:rPr>
              <a:t>climatestations2005_Layer</a:t>
            </a:r>
          </a:p>
          <a:p>
            <a:pPr lvl="1"/>
            <a:r>
              <a:rPr lang="en-US" sz="2000" u="sng" dirty="0" smtClean="0">
                <a:latin typeface="Arial" panose="020B0604020202020204" pitchFamily="34" charset="0"/>
                <a:cs typeface="Arial" panose="020B0604020202020204" pitchFamily="34" charset="0"/>
                <a:sym typeface="Wingdings" panose="05000000000000000000" pitchFamily="2" charset="2"/>
              </a:rPr>
              <a:t>Output Feature Class</a:t>
            </a:r>
            <a:r>
              <a:rPr lang="en-US" sz="2000" dirty="0" smtClean="0">
                <a:latin typeface="Arial" panose="020B0604020202020204" pitchFamily="34" charset="0"/>
                <a:cs typeface="Arial" panose="020B0604020202020204" pitchFamily="34" charset="0"/>
                <a:sym typeface="Wingdings" panose="05000000000000000000" pitchFamily="2" charset="2"/>
              </a:rPr>
              <a:t> = </a:t>
            </a:r>
            <a:r>
              <a:rPr lang="en-US" sz="2000" dirty="0" err="1" smtClean="0">
                <a:latin typeface="Arial" panose="020B0604020202020204" pitchFamily="34" charset="0"/>
                <a:cs typeface="Arial" panose="020B0604020202020204" pitchFamily="34" charset="0"/>
                <a:sym typeface="Wingdings" panose="05000000000000000000" pitchFamily="2" charset="2"/>
              </a:rPr>
              <a:t>njclimatestations</a:t>
            </a:r>
            <a:endParaRPr lang="en-US" sz="2000" dirty="0" smtClean="0">
              <a:latin typeface="Arial" panose="020B0604020202020204" pitchFamily="34" charset="0"/>
              <a:cs typeface="Arial" panose="020B0604020202020204" pitchFamily="34" charset="0"/>
              <a:sym typeface="Wingdings" panose="05000000000000000000" pitchFamily="2" charset="2"/>
            </a:endParaRPr>
          </a:p>
          <a:p>
            <a:pPr lvl="1"/>
            <a:r>
              <a:rPr lang="en-US" sz="2000" b="1" dirty="0" smtClean="0">
                <a:latin typeface="Arial" panose="020B0604020202020204" pitchFamily="34" charset="0"/>
                <a:cs typeface="Arial" panose="020B0604020202020204" pitchFamily="34" charset="0"/>
                <a:sym typeface="Wingdings" panose="05000000000000000000" pitchFamily="2" charset="2"/>
              </a:rPr>
              <a:t>Run</a:t>
            </a:r>
          </a:p>
          <a:p>
            <a:r>
              <a:rPr lang="en-US" sz="2400" dirty="0" smtClean="0">
                <a:latin typeface="Arial" panose="020B0604020202020204" pitchFamily="34" charset="0"/>
                <a:cs typeface="Arial" panose="020B0604020202020204" pitchFamily="34" charset="0"/>
                <a:sym typeface="Wingdings" panose="05000000000000000000" pitchFamily="2" charset="2"/>
              </a:rPr>
              <a:t>Remove climatestations2005 and climatestations2005_layer from Contents Pane, but KEEP </a:t>
            </a:r>
            <a:r>
              <a:rPr lang="en-US" sz="2400" dirty="0" err="1" smtClean="0">
                <a:latin typeface="Arial" panose="020B0604020202020204" pitchFamily="34" charset="0"/>
                <a:cs typeface="Arial" panose="020B0604020202020204" pitchFamily="34" charset="0"/>
                <a:sym typeface="Wingdings" panose="05000000000000000000" pitchFamily="2" charset="2"/>
              </a:rPr>
              <a:t>njclimatestations</a:t>
            </a:r>
            <a:endParaRPr lang="en-US" sz="2400" dirty="0" smtClean="0">
              <a:latin typeface="Arial" panose="020B0604020202020204" pitchFamily="34" charset="0"/>
              <a:cs typeface="Arial" panose="020B0604020202020204" pitchFamily="34" charset="0"/>
              <a:sym typeface="Wingdings" panose="05000000000000000000" pitchFamily="2" charset="2"/>
            </a:endParaRPr>
          </a:p>
          <a:p>
            <a:endParaRPr lang="en-US"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107202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Tips and Turn-In</a:t>
            </a:r>
            <a:endParaRPr lang="en-US" b="1" dirty="0">
              <a:latin typeface="Arial" panose="020B0604020202020204" pitchFamily="34" charset="0"/>
              <a:cs typeface="Arial" panose="020B0604020202020204" pitchFamily="34" charset="0"/>
            </a:endParaRPr>
          </a:p>
        </p:txBody>
      </p:sp>
      <p:sp>
        <p:nvSpPr>
          <p:cNvPr id="8" name="Content Placeholder 2"/>
          <p:cNvSpPr>
            <a:spLocks noGrp="1"/>
          </p:cNvSpPr>
          <p:nvPr>
            <p:ph idx="1"/>
          </p:nvPr>
        </p:nvSpPr>
        <p:spPr>
          <a:xfrm>
            <a:off x="457196" y="1392960"/>
            <a:ext cx="11296234" cy="5007265"/>
          </a:xfrm>
        </p:spPr>
        <p:txBody>
          <a:bodyPr>
            <a:normAutofit/>
          </a:bodyPr>
          <a:lstStyle/>
          <a:p>
            <a:r>
              <a:rPr lang="en-US" sz="2400" dirty="0" smtClean="0">
                <a:latin typeface="Arial" panose="020B0604020202020204" pitchFamily="34" charset="0"/>
                <a:cs typeface="Arial" panose="020B0604020202020204" pitchFamily="34" charset="0"/>
              </a:rPr>
              <a:t>Reminder: Don’t use spaces – use underscores ( _ )</a:t>
            </a:r>
          </a:p>
          <a:p>
            <a:r>
              <a:rPr lang="en-US" sz="2400" dirty="0" smtClean="0">
                <a:latin typeface="Arial" panose="020B0604020202020204" pitchFamily="34" charset="0"/>
                <a:cs typeface="Arial" panose="020B0604020202020204" pitchFamily="34" charset="0"/>
              </a:rPr>
              <a:t>“</a:t>
            </a:r>
            <a:r>
              <a:rPr lang="en-US" sz="2400" b="1" dirty="0" smtClean="0">
                <a:latin typeface="Arial" panose="020B0604020202020204" pitchFamily="34" charset="0"/>
                <a:cs typeface="Arial" panose="020B0604020202020204" pitchFamily="34" charset="0"/>
              </a:rPr>
              <a:t>Captioned screenshot”? </a:t>
            </a:r>
          </a:p>
          <a:p>
            <a:pPr lvl="1"/>
            <a:r>
              <a:rPr lang="en-US" sz="2000" b="1" dirty="0" smtClean="0">
                <a:latin typeface="Arial" panose="020B0604020202020204" pitchFamily="34" charset="0"/>
                <a:cs typeface="Arial" panose="020B0604020202020204" pitchFamily="34" charset="0"/>
              </a:rPr>
              <a:t>Come up with a brief 1-2 sentence description of the figure – what the colors mean, what it shows, etc.</a:t>
            </a:r>
          </a:p>
          <a:p>
            <a:endParaRPr lang="en-US" sz="2400" dirty="0" smtClean="0">
              <a:latin typeface="Arial" panose="020B0604020202020204" pitchFamily="34" charset="0"/>
              <a:cs typeface="Arial" panose="020B0604020202020204" pitchFamily="34" charset="0"/>
            </a:endParaRPr>
          </a:p>
          <a:p>
            <a:r>
              <a:rPr lang="en-US" sz="2400" dirty="0" smtClean="0">
                <a:latin typeface="Arial" panose="020B0604020202020204" pitchFamily="34" charset="0"/>
                <a:cs typeface="Arial" panose="020B0604020202020204" pitchFamily="34" charset="0"/>
              </a:rPr>
              <a:t>Due next week </a:t>
            </a:r>
            <a:endParaRPr lang="en-US" sz="2400" dirty="0" smtClean="0">
              <a:latin typeface="Arial" panose="020B0604020202020204" pitchFamily="34" charset="0"/>
              <a:cs typeface="Arial" panose="020B0604020202020204" pitchFamily="34" charset="0"/>
            </a:endParaRPr>
          </a:p>
          <a:p>
            <a:pPr lvl="1"/>
            <a:r>
              <a:rPr lang="en-US" dirty="0" smtClean="0">
                <a:latin typeface="Arial" panose="020B0604020202020204" pitchFamily="34" charset="0"/>
                <a:cs typeface="Arial" panose="020B0604020202020204" pitchFamily="34" charset="0"/>
              </a:rPr>
              <a:t>Tuesday </a:t>
            </a:r>
            <a:r>
              <a:rPr lang="en-US" dirty="0" smtClean="0">
                <a:latin typeface="Arial" panose="020B0604020202020204" pitchFamily="34" charset="0"/>
                <a:cs typeface="Arial" panose="020B0604020202020204" pitchFamily="34" charset="0"/>
              </a:rPr>
              <a:t>section (</a:t>
            </a:r>
            <a:r>
              <a:rPr lang="en-US" dirty="0" smtClean="0">
                <a:latin typeface="Arial" panose="020B0604020202020204" pitchFamily="34" charset="0"/>
                <a:cs typeface="Arial" panose="020B0604020202020204" pitchFamily="34" charset="0"/>
              </a:rPr>
              <a:t>504): </a:t>
            </a:r>
            <a:r>
              <a:rPr lang="en-US" dirty="0" smtClean="0">
                <a:latin typeface="Arial" panose="020B0604020202020204" pitchFamily="34" charset="0"/>
                <a:cs typeface="Arial" panose="020B0604020202020204" pitchFamily="34" charset="0"/>
              </a:rPr>
              <a:t>Sept. </a:t>
            </a:r>
            <a:r>
              <a:rPr lang="en-US" dirty="0" smtClean="0">
                <a:latin typeface="Arial" panose="020B0604020202020204" pitchFamily="34" charset="0"/>
                <a:cs typeface="Arial" panose="020B0604020202020204" pitchFamily="34" charset="0"/>
              </a:rPr>
              <a:t>17</a:t>
            </a:r>
            <a:endParaRPr lang="en-US" dirty="0" smtClean="0">
              <a:latin typeface="Arial" panose="020B0604020202020204" pitchFamily="34" charset="0"/>
              <a:cs typeface="Arial" panose="020B0604020202020204" pitchFamily="34" charset="0"/>
            </a:endParaRPr>
          </a:p>
          <a:p>
            <a:pPr lvl="1"/>
            <a:r>
              <a:rPr lang="en-US" sz="2000" dirty="0" smtClean="0">
                <a:latin typeface="Arial" panose="020B0604020202020204" pitchFamily="34" charset="0"/>
                <a:cs typeface="Arial" panose="020B0604020202020204" pitchFamily="34" charset="0"/>
              </a:rPr>
              <a:t>Wednesday section (</a:t>
            </a:r>
            <a:r>
              <a:rPr lang="en-US" sz="2000" dirty="0" smtClean="0">
                <a:latin typeface="Arial" panose="020B0604020202020204" pitchFamily="34" charset="0"/>
                <a:cs typeface="Arial" panose="020B0604020202020204" pitchFamily="34" charset="0"/>
              </a:rPr>
              <a:t>505): </a:t>
            </a:r>
            <a:r>
              <a:rPr lang="en-US" sz="2000" dirty="0" smtClean="0">
                <a:latin typeface="Arial" panose="020B0604020202020204" pitchFamily="34" charset="0"/>
                <a:cs typeface="Arial" panose="020B0604020202020204" pitchFamily="34" charset="0"/>
              </a:rPr>
              <a:t>Sept </a:t>
            </a:r>
            <a:r>
              <a:rPr lang="en-US" sz="2000" dirty="0" smtClean="0">
                <a:latin typeface="Arial" panose="020B0604020202020204" pitchFamily="34" charset="0"/>
                <a:cs typeface="Arial" panose="020B0604020202020204" pitchFamily="34" charset="0"/>
              </a:rPr>
              <a:t>18</a:t>
            </a:r>
          </a:p>
          <a:p>
            <a:pPr lvl="1"/>
            <a:r>
              <a:rPr lang="en-US" dirty="0" smtClean="0">
                <a:latin typeface="Arial" panose="020B0604020202020204" pitchFamily="34" charset="0"/>
                <a:cs typeface="Arial" panose="020B0604020202020204" pitchFamily="34" charset="0"/>
              </a:rPr>
              <a:t>Friday </a:t>
            </a:r>
            <a:r>
              <a:rPr lang="en-US" dirty="0">
                <a:latin typeface="Arial" panose="020B0604020202020204" pitchFamily="34" charset="0"/>
                <a:cs typeface="Arial" panose="020B0604020202020204" pitchFamily="34" charset="0"/>
              </a:rPr>
              <a:t>section (</a:t>
            </a:r>
            <a:r>
              <a:rPr lang="en-US" dirty="0" smtClean="0">
                <a:latin typeface="Arial" panose="020B0604020202020204" pitchFamily="34" charset="0"/>
                <a:cs typeface="Arial" panose="020B0604020202020204" pitchFamily="34" charset="0"/>
              </a:rPr>
              <a:t>506): </a:t>
            </a:r>
            <a:r>
              <a:rPr lang="en-US" dirty="0">
                <a:latin typeface="Arial" panose="020B0604020202020204" pitchFamily="34" charset="0"/>
                <a:cs typeface="Arial" panose="020B0604020202020204" pitchFamily="34" charset="0"/>
              </a:rPr>
              <a:t>Sept </a:t>
            </a:r>
            <a:r>
              <a:rPr lang="en-US" dirty="0" smtClean="0">
                <a:latin typeface="Arial" panose="020B0604020202020204" pitchFamily="34" charset="0"/>
                <a:cs typeface="Arial" panose="020B0604020202020204" pitchFamily="34" charset="0"/>
              </a:rPr>
              <a:t>20</a:t>
            </a:r>
            <a:endParaRPr lang="en-US" dirty="0" smtClean="0">
              <a:latin typeface="Arial" panose="020B0604020202020204" pitchFamily="34" charset="0"/>
              <a:cs typeface="Arial" panose="020B0604020202020204" pitchFamily="34" charset="0"/>
            </a:endParaRPr>
          </a:p>
          <a:p>
            <a:pPr lvl="1"/>
            <a:endParaRPr lang="en-US" sz="160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33933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Quiz 2 is on </a:t>
            </a:r>
            <a:r>
              <a:rPr lang="en-US" b="1" dirty="0" err="1" smtClean="0">
                <a:latin typeface="Arial" panose="020B0604020202020204" pitchFamily="34" charset="0"/>
                <a:cs typeface="Arial" panose="020B0604020202020204" pitchFamily="34" charset="0"/>
              </a:rPr>
              <a:t>eCampus</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6" y="1392960"/>
            <a:ext cx="11296233" cy="5007265"/>
          </a:xfrm>
        </p:spPr>
        <p:txBody>
          <a:bodyPr>
            <a:normAutofit/>
          </a:bodyPr>
          <a:lstStyle/>
          <a:p>
            <a:r>
              <a:rPr lang="en-US" sz="2400" dirty="0" smtClean="0">
                <a:latin typeface="Arial" panose="020B0604020202020204" pitchFamily="34" charset="0"/>
                <a:cs typeface="Arial" panose="020B0604020202020204" pitchFamily="34" charset="0"/>
              </a:rPr>
              <a:t>Course Materials &gt; Labs &gt; Lab 1 Materials</a:t>
            </a:r>
          </a:p>
          <a:p>
            <a:r>
              <a:rPr lang="en-US" sz="2400" dirty="0" smtClean="0">
                <a:latin typeface="Arial" panose="020B0604020202020204" pitchFamily="34" charset="0"/>
                <a:cs typeface="Arial" panose="020B0604020202020204" pitchFamily="34" charset="0"/>
              </a:rPr>
              <a:t>5 questions (1pt. each)</a:t>
            </a:r>
          </a:p>
          <a:p>
            <a:r>
              <a:rPr lang="en-US" sz="2400" dirty="0" smtClean="0">
                <a:latin typeface="Arial" panose="020B0604020202020204" pitchFamily="34" charset="0"/>
                <a:cs typeface="Arial" panose="020B0604020202020204" pitchFamily="34" charset="0"/>
              </a:rPr>
              <a:t>Closed-book, closed-note</a:t>
            </a:r>
          </a:p>
        </p:txBody>
      </p:sp>
      <p:pic>
        <p:nvPicPr>
          <p:cNvPr id="1026" name="Picture 2" descr="Image result for quiz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5619" y="1163785"/>
            <a:ext cx="3699906" cy="47482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Image result for arcgis pro symbol"/>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5317" r="25257"/>
          <a:stretch/>
        </p:blipFill>
        <p:spPr bwMode="auto">
          <a:xfrm rot="1599610">
            <a:off x="10137498" y="1806558"/>
            <a:ext cx="511190" cy="542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41805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Lab 2 Objectives</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6" y="1392960"/>
            <a:ext cx="11296233" cy="5007265"/>
          </a:xfrm>
        </p:spPr>
        <p:txBody>
          <a:bodyPr>
            <a:normAutofit/>
          </a:bodyPr>
          <a:lstStyle/>
          <a:p>
            <a:r>
              <a:rPr lang="en-US" sz="2400" dirty="0" smtClean="0">
                <a:latin typeface="Arial" panose="020B0604020202020204" pitchFamily="34" charset="0"/>
                <a:cs typeface="Arial" panose="020B0604020202020204" pitchFamily="34" charset="0"/>
              </a:rPr>
              <a:t>Quiz (done)</a:t>
            </a:r>
          </a:p>
          <a:p>
            <a:r>
              <a:rPr lang="en-US" sz="2400" b="1" u="sng" dirty="0" smtClean="0">
                <a:solidFill>
                  <a:srgbClr val="00B0F0"/>
                </a:solidFill>
                <a:latin typeface="Arial" panose="020B0604020202020204" pitchFamily="34" charset="0"/>
                <a:cs typeface="Arial" panose="020B0604020202020204" pitchFamily="34" charset="0"/>
              </a:rPr>
              <a:t>Lab 2: Managing Vector and Raster Data</a:t>
            </a:r>
          </a:p>
          <a:p>
            <a:endParaRPr lang="en-US" sz="240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40337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Recap: Feature Class Data Types</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6" y="1817692"/>
            <a:ext cx="5650992" cy="4582534"/>
          </a:xfrm>
        </p:spPr>
        <p:txBody>
          <a:bodyPr>
            <a:normAutofit/>
          </a:bodyPr>
          <a:lstStyle/>
          <a:p>
            <a:r>
              <a:rPr lang="en-US" sz="2400" u="sng" dirty="0" smtClean="0">
                <a:solidFill>
                  <a:srgbClr val="00B0F0"/>
                </a:solidFill>
                <a:latin typeface="Arial" panose="020B0604020202020204" pitchFamily="34" charset="0"/>
                <a:cs typeface="Arial" panose="020B0604020202020204" pitchFamily="34" charset="0"/>
              </a:rPr>
              <a:t>Point</a:t>
            </a:r>
          </a:p>
          <a:p>
            <a:pPr lvl="1"/>
            <a:r>
              <a:rPr lang="en-US" sz="2000" dirty="0" smtClean="0">
                <a:latin typeface="Arial" panose="020B0604020202020204" pitchFamily="34" charset="0"/>
                <a:cs typeface="Arial" panose="020B0604020202020204" pitchFamily="34" charset="0"/>
              </a:rPr>
              <a:t>A point location of a city</a:t>
            </a:r>
          </a:p>
          <a:p>
            <a:pPr lvl="1"/>
            <a:r>
              <a:rPr lang="en-US" sz="2000" dirty="0" smtClean="0">
                <a:latin typeface="Arial" panose="020B0604020202020204" pitchFamily="34" charset="0"/>
                <a:cs typeface="Arial" panose="020B0604020202020204" pitchFamily="34" charset="0"/>
              </a:rPr>
              <a:t>A single coordinate (latitude, longitude)</a:t>
            </a:r>
          </a:p>
          <a:p>
            <a:r>
              <a:rPr lang="en-US" sz="2400" u="sng" dirty="0" smtClean="0">
                <a:solidFill>
                  <a:srgbClr val="00B0F0"/>
                </a:solidFill>
                <a:latin typeface="Arial" panose="020B0604020202020204" pitchFamily="34" charset="0"/>
                <a:cs typeface="Arial" panose="020B0604020202020204" pitchFamily="34" charset="0"/>
              </a:rPr>
              <a:t>Line</a:t>
            </a:r>
          </a:p>
          <a:p>
            <a:pPr lvl="1"/>
            <a:r>
              <a:rPr lang="en-US" sz="2000" dirty="0" smtClean="0">
                <a:latin typeface="Arial" panose="020B0604020202020204" pitchFamily="34" charset="0"/>
                <a:cs typeface="Arial" panose="020B0604020202020204" pitchFamily="34" charset="0"/>
              </a:rPr>
              <a:t>Roads</a:t>
            </a:r>
          </a:p>
          <a:p>
            <a:pPr lvl="1"/>
            <a:r>
              <a:rPr lang="en-US" sz="2000" dirty="0" smtClean="0">
                <a:latin typeface="Arial" panose="020B0604020202020204" pitchFamily="34" charset="0"/>
                <a:cs typeface="Arial" panose="020B0604020202020204" pitchFamily="34" charset="0"/>
              </a:rPr>
              <a:t>Hiking trails</a:t>
            </a:r>
          </a:p>
          <a:p>
            <a:pPr lvl="1"/>
            <a:r>
              <a:rPr lang="en-US" sz="2000" dirty="0" smtClean="0">
                <a:latin typeface="Arial" panose="020B0604020202020204" pitchFamily="34" charset="0"/>
                <a:cs typeface="Arial" panose="020B0604020202020204" pitchFamily="34" charset="0"/>
              </a:rPr>
              <a:t>Streams</a:t>
            </a:r>
          </a:p>
          <a:p>
            <a:r>
              <a:rPr lang="en-US" sz="2400" u="sng" dirty="0" smtClean="0">
                <a:solidFill>
                  <a:srgbClr val="00B0F0"/>
                </a:solidFill>
                <a:latin typeface="Arial" panose="020B0604020202020204" pitchFamily="34" charset="0"/>
                <a:cs typeface="Arial" panose="020B0604020202020204" pitchFamily="34" charset="0"/>
              </a:rPr>
              <a:t>Polygon</a:t>
            </a:r>
          </a:p>
          <a:p>
            <a:pPr lvl="1"/>
            <a:r>
              <a:rPr lang="en-US" sz="2000" dirty="0" smtClean="0">
                <a:latin typeface="Arial" panose="020B0604020202020204" pitchFamily="34" charset="0"/>
                <a:cs typeface="Arial" panose="020B0604020202020204" pitchFamily="34" charset="0"/>
              </a:rPr>
              <a:t>Countries, states, counties</a:t>
            </a:r>
          </a:p>
          <a:p>
            <a:pPr lvl="1"/>
            <a:r>
              <a:rPr lang="en-US" sz="2000" dirty="0" smtClean="0">
                <a:latin typeface="Arial" panose="020B0604020202020204" pitchFamily="34" charset="0"/>
                <a:cs typeface="Arial" panose="020B0604020202020204" pitchFamily="34" charset="0"/>
              </a:rPr>
              <a:t>Lakes, park boundaries</a:t>
            </a:r>
          </a:p>
          <a:p>
            <a:endParaRPr lang="en-US" sz="2400" dirty="0" smtClean="0">
              <a:latin typeface="Arial" panose="020B0604020202020204" pitchFamily="34" charset="0"/>
              <a:cs typeface="Arial" panose="020B0604020202020204" pitchFamily="34" charset="0"/>
            </a:endParaRPr>
          </a:p>
        </p:txBody>
      </p:sp>
      <p:sp>
        <p:nvSpPr>
          <p:cNvPr id="5" name="Content Placeholder 2"/>
          <p:cNvSpPr txBox="1">
            <a:spLocks/>
          </p:cNvSpPr>
          <p:nvPr/>
        </p:nvSpPr>
        <p:spPr>
          <a:xfrm>
            <a:off x="6108188" y="1399539"/>
            <a:ext cx="5645241" cy="50006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smtClean="0">
                <a:solidFill>
                  <a:srgbClr val="00B0F0"/>
                </a:solidFill>
                <a:latin typeface="Arial" panose="020B0604020202020204" pitchFamily="34" charset="0"/>
                <a:cs typeface="Arial" panose="020B0604020202020204" pitchFamily="34" charset="0"/>
              </a:rPr>
              <a:t>Raster Data</a:t>
            </a:r>
          </a:p>
          <a:p>
            <a:pPr lvl="1"/>
            <a:r>
              <a:rPr lang="en-US" sz="2000" i="1" dirty="0" smtClean="0">
                <a:latin typeface="Arial" panose="020B0604020202020204" pitchFamily="34" charset="0"/>
                <a:cs typeface="Arial" panose="020B0604020202020204" pitchFamily="34" charset="0"/>
              </a:rPr>
              <a:t>“The </a:t>
            </a:r>
            <a:r>
              <a:rPr lang="en-US" sz="2000" i="1" dirty="0" err="1" smtClean="0">
                <a:latin typeface="Arial" panose="020B0604020202020204" pitchFamily="34" charset="0"/>
                <a:cs typeface="Arial" panose="020B0604020202020204" pitchFamily="34" charset="0"/>
              </a:rPr>
              <a:t>pixelly</a:t>
            </a:r>
            <a:r>
              <a:rPr lang="en-US" sz="2000" i="1" dirty="0" smtClean="0">
                <a:latin typeface="Arial" panose="020B0604020202020204" pitchFamily="34" charset="0"/>
                <a:cs typeface="Arial" panose="020B0604020202020204" pitchFamily="34" charset="0"/>
              </a:rPr>
              <a:t> stuff”</a:t>
            </a:r>
          </a:p>
          <a:p>
            <a:pPr lvl="1"/>
            <a:endParaRPr lang="en-US" sz="2000" dirty="0" smtClean="0">
              <a:latin typeface="Arial" panose="020B0604020202020204" pitchFamily="34" charset="0"/>
              <a:cs typeface="Arial" panose="020B0604020202020204" pitchFamily="34" charset="0"/>
            </a:endParaRPr>
          </a:p>
          <a:p>
            <a:pPr lvl="1"/>
            <a:r>
              <a:rPr lang="en-US" sz="2000" dirty="0" smtClean="0">
                <a:latin typeface="Arial" panose="020B0604020202020204" pitchFamily="34" charset="0"/>
                <a:cs typeface="Arial" panose="020B0604020202020204" pitchFamily="34" charset="0"/>
              </a:rPr>
              <a:t>Imagery</a:t>
            </a:r>
          </a:p>
          <a:p>
            <a:pPr lvl="1"/>
            <a:r>
              <a:rPr lang="en-US" sz="2000" dirty="0" smtClean="0">
                <a:latin typeface="Arial" panose="020B0604020202020204" pitchFamily="34" charset="0"/>
                <a:cs typeface="Arial" panose="020B0604020202020204" pitchFamily="34" charset="0"/>
              </a:rPr>
              <a:t>Elevation models</a:t>
            </a:r>
            <a:endParaRPr lang="en-US" dirty="0" smtClean="0">
              <a:latin typeface="Arial" panose="020B0604020202020204" pitchFamily="34" charset="0"/>
              <a:cs typeface="Arial" panose="020B0604020202020204" pitchFamily="34" charset="0"/>
            </a:endParaRPr>
          </a:p>
          <a:p>
            <a:pPr lvl="1"/>
            <a:r>
              <a:rPr lang="en-US" sz="2000" dirty="0" smtClean="0">
                <a:latin typeface="Arial" panose="020B0604020202020204" pitchFamily="34" charset="0"/>
                <a:cs typeface="Arial" panose="020B0604020202020204" pitchFamily="34" charset="0"/>
              </a:rPr>
              <a:t>Temperature maps</a:t>
            </a:r>
          </a:p>
          <a:p>
            <a:pPr lvl="1"/>
            <a:r>
              <a:rPr lang="en-US" sz="2000" dirty="0" smtClean="0">
                <a:latin typeface="Arial" panose="020B0604020202020204" pitchFamily="34" charset="0"/>
                <a:cs typeface="Arial" panose="020B0604020202020204" pitchFamily="34" charset="0"/>
              </a:rPr>
              <a:t>Composed of cells (squares)</a:t>
            </a:r>
          </a:p>
        </p:txBody>
      </p:sp>
      <p:sp>
        <p:nvSpPr>
          <p:cNvPr id="6" name="Content Placeholder 2"/>
          <p:cNvSpPr txBox="1">
            <a:spLocks/>
          </p:cNvSpPr>
          <p:nvPr/>
        </p:nvSpPr>
        <p:spPr>
          <a:xfrm>
            <a:off x="457196" y="1392959"/>
            <a:ext cx="5650992" cy="4247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smtClean="0">
                <a:solidFill>
                  <a:srgbClr val="00B0F0"/>
                </a:solidFill>
                <a:latin typeface="Arial" panose="020B0604020202020204" pitchFamily="34" charset="0"/>
                <a:cs typeface="Arial" panose="020B0604020202020204" pitchFamily="34" charset="0"/>
              </a:rPr>
              <a:t>Vector Data</a:t>
            </a:r>
            <a:endParaRPr lang="en-US" sz="2000" b="1" dirty="0" smtClean="0">
              <a:latin typeface="Arial" panose="020B0604020202020204" pitchFamily="34" charset="0"/>
              <a:cs typeface="Arial" panose="020B0604020202020204" pitchFamily="34" charset="0"/>
            </a:endParaRPr>
          </a:p>
        </p:txBody>
      </p:sp>
      <p:pic>
        <p:nvPicPr>
          <p:cNvPr id="8" name="Picture 7"/>
          <p:cNvPicPr>
            <a:picLocks noChangeAspect="1"/>
          </p:cNvPicPr>
          <p:nvPr/>
        </p:nvPicPr>
        <p:blipFill rotWithShape="1">
          <a:blip r:embed="rId2"/>
          <a:srcRect l="27445" t="62922" r="60554" b="32608"/>
          <a:stretch/>
        </p:blipFill>
        <p:spPr>
          <a:xfrm>
            <a:off x="8081948" y="1392959"/>
            <a:ext cx="399444" cy="399444"/>
          </a:xfrm>
          <a:prstGeom prst="rect">
            <a:avLst/>
          </a:prstGeom>
          <a:ln w="38100">
            <a:solidFill>
              <a:srgbClr val="00B0F0"/>
            </a:solidFill>
          </a:ln>
        </p:spPr>
      </p:pic>
      <p:pic>
        <p:nvPicPr>
          <p:cNvPr id="9" name="Picture 8"/>
          <p:cNvPicPr>
            <a:picLocks noChangeAspect="1"/>
          </p:cNvPicPr>
          <p:nvPr/>
        </p:nvPicPr>
        <p:blipFill rotWithShape="1">
          <a:blip r:embed="rId2"/>
          <a:srcRect l="27528" t="80797" r="60638" b="14816"/>
          <a:stretch/>
        </p:blipFill>
        <p:spPr>
          <a:xfrm>
            <a:off x="1715476" y="1817691"/>
            <a:ext cx="399444" cy="397539"/>
          </a:xfrm>
          <a:prstGeom prst="rect">
            <a:avLst/>
          </a:prstGeom>
          <a:ln w="38100">
            <a:solidFill>
              <a:srgbClr val="00B0F0"/>
            </a:solidFill>
          </a:ln>
        </p:spPr>
      </p:pic>
      <p:pic>
        <p:nvPicPr>
          <p:cNvPr id="11" name="Picture 10"/>
          <p:cNvPicPr>
            <a:picLocks noChangeAspect="1"/>
          </p:cNvPicPr>
          <p:nvPr/>
        </p:nvPicPr>
        <p:blipFill rotWithShape="1">
          <a:blip r:embed="rId2"/>
          <a:srcRect l="27340" t="36104" r="60450" b="59426"/>
          <a:stretch/>
        </p:blipFill>
        <p:spPr>
          <a:xfrm>
            <a:off x="1642667" y="2979787"/>
            <a:ext cx="399444" cy="392554"/>
          </a:xfrm>
          <a:prstGeom prst="rect">
            <a:avLst/>
          </a:prstGeom>
          <a:ln w="38100">
            <a:solidFill>
              <a:srgbClr val="00B0F0"/>
            </a:solidFill>
          </a:ln>
        </p:spPr>
      </p:pic>
      <p:pic>
        <p:nvPicPr>
          <p:cNvPr id="12" name="Picture 11"/>
          <p:cNvPicPr>
            <a:picLocks noChangeAspect="1"/>
          </p:cNvPicPr>
          <p:nvPr/>
        </p:nvPicPr>
        <p:blipFill rotWithShape="1">
          <a:blip r:embed="rId2"/>
          <a:srcRect l="27390" t="54014" r="60499" b="41579"/>
          <a:stretch/>
        </p:blipFill>
        <p:spPr>
          <a:xfrm>
            <a:off x="2139431" y="4427527"/>
            <a:ext cx="399444" cy="390261"/>
          </a:xfrm>
          <a:prstGeom prst="rect">
            <a:avLst/>
          </a:prstGeom>
          <a:ln w="38100">
            <a:solidFill>
              <a:srgbClr val="00B0F0"/>
            </a:solidFill>
          </a:ln>
        </p:spPr>
      </p:pic>
      <p:cxnSp>
        <p:nvCxnSpPr>
          <p:cNvPr id="13" name="Straight Connector 12"/>
          <p:cNvCxnSpPr/>
          <p:nvPr/>
        </p:nvCxnSpPr>
        <p:spPr>
          <a:xfrm>
            <a:off x="5886450" y="1392959"/>
            <a:ext cx="0" cy="460779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71789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Examples: Feature Class Data Types</a:t>
            </a:r>
            <a:endParaRPr lang="en-US" b="1" dirty="0">
              <a:latin typeface="Arial" panose="020B0604020202020204" pitchFamily="34" charset="0"/>
              <a:cs typeface="Arial" panose="020B0604020202020204" pitchFamily="34" charset="0"/>
            </a:endParaRPr>
          </a:p>
        </p:txBody>
      </p:sp>
      <p:sp>
        <p:nvSpPr>
          <p:cNvPr id="5" name="Content Placeholder 2"/>
          <p:cNvSpPr txBox="1">
            <a:spLocks/>
          </p:cNvSpPr>
          <p:nvPr/>
        </p:nvSpPr>
        <p:spPr>
          <a:xfrm>
            <a:off x="6108188" y="1399539"/>
            <a:ext cx="5645241" cy="50006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smtClean="0">
                <a:solidFill>
                  <a:srgbClr val="00B0F0"/>
                </a:solidFill>
                <a:latin typeface="Arial" panose="020B0604020202020204" pitchFamily="34" charset="0"/>
                <a:cs typeface="Arial" panose="020B0604020202020204" pitchFamily="34" charset="0"/>
              </a:rPr>
              <a:t>Raster Data (Examples)</a:t>
            </a:r>
          </a:p>
        </p:txBody>
      </p:sp>
      <p:sp>
        <p:nvSpPr>
          <p:cNvPr id="6" name="Content Placeholder 2"/>
          <p:cNvSpPr txBox="1">
            <a:spLocks/>
          </p:cNvSpPr>
          <p:nvPr/>
        </p:nvSpPr>
        <p:spPr>
          <a:xfrm>
            <a:off x="457196" y="1392959"/>
            <a:ext cx="5650992" cy="424732"/>
          </a:xfrm>
          <a:prstGeom prst="rect">
            <a:avLst/>
          </a:prstGeom>
        </p:spPr>
        <p:txBody>
          <a:bodyPr vert="horz" lIns="91440" tIns="45720" rIns="9144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smtClean="0">
                <a:solidFill>
                  <a:srgbClr val="00B0F0"/>
                </a:solidFill>
                <a:latin typeface="Arial" panose="020B0604020202020204" pitchFamily="34" charset="0"/>
                <a:cs typeface="Arial" panose="020B0604020202020204" pitchFamily="34" charset="0"/>
              </a:rPr>
              <a:t>Vector Data (Types)</a:t>
            </a:r>
            <a:endParaRPr lang="en-US" sz="2000" b="1" dirty="0" smtClean="0">
              <a:latin typeface="Arial" panose="020B0604020202020204" pitchFamily="34" charset="0"/>
              <a:cs typeface="Arial" panose="020B0604020202020204" pitchFamily="34" charset="0"/>
            </a:endParaRPr>
          </a:p>
        </p:txBody>
      </p:sp>
      <p:cxnSp>
        <p:nvCxnSpPr>
          <p:cNvPr id="13" name="Straight Connector 12"/>
          <p:cNvCxnSpPr/>
          <p:nvPr/>
        </p:nvCxnSpPr>
        <p:spPr>
          <a:xfrm>
            <a:off x="5886450" y="1392959"/>
            <a:ext cx="0" cy="4607791"/>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4" name="Group 13"/>
          <p:cNvGrpSpPr/>
          <p:nvPr/>
        </p:nvGrpSpPr>
        <p:grpSpPr>
          <a:xfrm>
            <a:off x="2143125" y="4196270"/>
            <a:ext cx="1828800" cy="1828800"/>
            <a:chOff x="8229880" y="3657025"/>
            <a:chExt cx="2752328" cy="2743200"/>
          </a:xfrm>
        </p:grpSpPr>
        <p:sp>
          <p:nvSpPr>
            <p:cNvPr id="15" name="Rectangle 14"/>
            <p:cNvSpPr/>
            <p:nvPr/>
          </p:nvSpPr>
          <p:spPr>
            <a:xfrm>
              <a:off x="8239008" y="3657025"/>
              <a:ext cx="2743200" cy="2743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8229880" y="3657025"/>
              <a:ext cx="1635962" cy="553998"/>
            </a:xfrm>
            <a:prstGeom prst="rect">
              <a:avLst/>
            </a:prstGeom>
            <a:noFill/>
          </p:spPr>
          <p:txBody>
            <a:bodyPr wrap="square" rtlCol="0">
              <a:spAutoFit/>
            </a:bodyPr>
            <a:lstStyle/>
            <a:p>
              <a:r>
                <a:rPr lang="en-US" b="1" dirty="0" smtClean="0">
                  <a:latin typeface="Arial" panose="020B0604020202020204" pitchFamily="34" charset="0"/>
                  <a:cs typeface="Arial" panose="020B0604020202020204" pitchFamily="34" charset="0"/>
                </a:rPr>
                <a:t>Polygon</a:t>
              </a:r>
              <a:endParaRPr lang="en-US" b="1" dirty="0">
                <a:latin typeface="Arial" panose="020B0604020202020204" pitchFamily="34" charset="0"/>
                <a:cs typeface="Arial" panose="020B0604020202020204" pitchFamily="34" charset="0"/>
              </a:endParaRPr>
            </a:p>
          </p:txBody>
        </p:sp>
        <p:sp>
          <p:nvSpPr>
            <p:cNvPr id="17" name="Freeform 16"/>
            <p:cNvSpPr/>
            <p:nvPr/>
          </p:nvSpPr>
          <p:spPr>
            <a:xfrm>
              <a:off x="8559800" y="4288899"/>
              <a:ext cx="2127250" cy="1854962"/>
            </a:xfrm>
            <a:custGeom>
              <a:avLst/>
              <a:gdLst>
                <a:gd name="connsiteX0" fmla="*/ 1168400 w 2381250"/>
                <a:gd name="connsiteY0" fmla="*/ 0 h 2076450"/>
                <a:gd name="connsiteX1" fmla="*/ 6350 w 2381250"/>
                <a:gd name="connsiteY1" fmla="*/ 381000 h 2076450"/>
                <a:gd name="connsiteX2" fmla="*/ 0 w 2381250"/>
                <a:gd name="connsiteY2" fmla="*/ 1530350 h 2076450"/>
                <a:gd name="connsiteX3" fmla="*/ 920750 w 2381250"/>
                <a:gd name="connsiteY3" fmla="*/ 1530350 h 2076450"/>
                <a:gd name="connsiteX4" fmla="*/ 920750 w 2381250"/>
                <a:gd name="connsiteY4" fmla="*/ 2076450 h 2076450"/>
                <a:gd name="connsiteX5" fmla="*/ 2095500 w 2381250"/>
                <a:gd name="connsiteY5" fmla="*/ 2076450 h 2076450"/>
                <a:gd name="connsiteX6" fmla="*/ 2381250 w 2381250"/>
                <a:gd name="connsiteY6" fmla="*/ 869950 h 2076450"/>
                <a:gd name="connsiteX7" fmla="*/ 1168400 w 2381250"/>
                <a:gd name="connsiteY7" fmla="*/ 0 h 207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81250" h="2076450">
                  <a:moveTo>
                    <a:pt x="1168400" y="0"/>
                  </a:moveTo>
                  <a:lnTo>
                    <a:pt x="6350" y="381000"/>
                  </a:lnTo>
                  <a:cubicBezTo>
                    <a:pt x="4233" y="764117"/>
                    <a:pt x="2117" y="1147233"/>
                    <a:pt x="0" y="1530350"/>
                  </a:cubicBezTo>
                  <a:lnTo>
                    <a:pt x="920750" y="1530350"/>
                  </a:lnTo>
                  <a:lnTo>
                    <a:pt x="920750" y="2076450"/>
                  </a:lnTo>
                  <a:lnTo>
                    <a:pt x="2095500" y="2076450"/>
                  </a:lnTo>
                  <a:lnTo>
                    <a:pt x="2381250" y="869950"/>
                  </a:lnTo>
                  <a:lnTo>
                    <a:pt x="1168400" y="0"/>
                  </a:lnTo>
                  <a:close/>
                </a:path>
              </a:pathLst>
            </a:custGeom>
            <a:solidFill>
              <a:schemeClr val="accent6">
                <a:lumMod val="60000"/>
                <a:lumOff val="4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p:cNvGrpSpPr/>
          <p:nvPr/>
        </p:nvGrpSpPr>
        <p:grpSpPr>
          <a:xfrm>
            <a:off x="3260245" y="2045715"/>
            <a:ext cx="1828800" cy="1828800"/>
            <a:chOff x="4724587" y="3657025"/>
            <a:chExt cx="2743200" cy="2743200"/>
          </a:xfrm>
        </p:grpSpPr>
        <p:sp>
          <p:nvSpPr>
            <p:cNvPr id="19" name="Rectangle 18"/>
            <p:cNvSpPr/>
            <p:nvPr/>
          </p:nvSpPr>
          <p:spPr>
            <a:xfrm>
              <a:off x="4724587" y="3657025"/>
              <a:ext cx="2743200" cy="2743200"/>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4724587" y="3657025"/>
              <a:ext cx="1055802" cy="369332"/>
            </a:xfrm>
            <a:prstGeom prst="rect">
              <a:avLst/>
            </a:prstGeom>
            <a:noFill/>
          </p:spPr>
          <p:txBody>
            <a:bodyPr wrap="square" rtlCol="0">
              <a:spAutoFit/>
            </a:bodyPr>
            <a:lstStyle/>
            <a:p>
              <a:r>
                <a:rPr lang="en-US" b="1" dirty="0" smtClean="0">
                  <a:latin typeface="Arial" panose="020B0604020202020204" pitchFamily="34" charset="0"/>
                  <a:cs typeface="Arial" panose="020B0604020202020204" pitchFamily="34" charset="0"/>
                </a:rPr>
                <a:t>Line</a:t>
              </a:r>
              <a:endParaRPr lang="en-US" b="1" dirty="0">
                <a:latin typeface="Arial" panose="020B0604020202020204" pitchFamily="34" charset="0"/>
                <a:cs typeface="Arial" panose="020B0604020202020204" pitchFamily="34" charset="0"/>
              </a:endParaRPr>
            </a:p>
          </p:txBody>
        </p:sp>
        <p:grpSp>
          <p:nvGrpSpPr>
            <p:cNvPr id="21" name="Group 20"/>
            <p:cNvGrpSpPr/>
            <p:nvPr/>
          </p:nvGrpSpPr>
          <p:grpSpPr>
            <a:xfrm flipV="1">
              <a:off x="4865081" y="4405548"/>
              <a:ext cx="2462212" cy="1738313"/>
              <a:chOff x="4891088" y="4133850"/>
              <a:chExt cx="2462212" cy="1738313"/>
            </a:xfrm>
          </p:grpSpPr>
          <p:sp>
            <p:nvSpPr>
              <p:cNvPr id="22" name="Freeform 21"/>
              <p:cNvSpPr/>
              <p:nvPr/>
            </p:nvSpPr>
            <p:spPr>
              <a:xfrm>
                <a:off x="4891088" y="4143375"/>
                <a:ext cx="2462212" cy="1728788"/>
              </a:xfrm>
              <a:custGeom>
                <a:avLst/>
                <a:gdLst>
                  <a:gd name="connsiteX0" fmla="*/ 0 w 2462212"/>
                  <a:gd name="connsiteY0" fmla="*/ 0 h 1728788"/>
                  <a:gd name="connsiteX1" fmla="*/ 0 w 2462212"/>
                  <a:gd name="connsiteY1" fmla="*/ 190500 h 1728788"/>
                  <a:gd name="connsiteX2" fmla="*/ 85725 w 2462212"/>
                  <a:gd name="connsiteY2" fmla="*/ 400050 h 1728788"/>
                  <a:gd name="connsiteX3" fmla="*/ 247650 w 2462212"/>
                  <a:gd name="connsiteY3" fmla="*/ 481013 h 1728788"/>
                  <a:gd name="connsiteX4" fmla="*/ 428625 w 2462212"/>
                  <a:gd name="connsiteY4" fmla="*/ 481013 h 1728788"/>
                  <a:gd name="connsiteX5" fmla="*/ 571500 w 2462212"/>
                  <a:gd name="connsiteY5" fmla="*/ 404813 h 1728788"/>
                  <a:gd name="connsiteX6" fmla="*/ 647700 w 2462212"/>
                  <a:gd name="connsiteY6" fmla="*/ 276225 h 1728788"/>
                  <a:gd name="connsiteX7" fmla="*/ 719137 w 2462212"/>
                  <a:gd name="connsiteY7" fmla="*/ 190500 h 1728788"/>
                  <a:gd name="connsiteX8" fmla="*/ 885825 w 2462212"/>
                  <a:gd name="connsiteY8" fmla="*/ 147638 h 1728788"/>
                  <a:gd name="connsiteX9" fmla="*/ 1047750 w 2462212"/>
                  <a:gd name="connsiteY9" fmla="*/ 195263 h 1728788"/>
                  <a:gd name="connsiteX10" fmla="*/ 1143000 w 2462212"/>
                  <a:gd name="connsiteY10" fmla="*/ 333375 h 1728788"/>
                  <a:gd name="connsiteX11" fmla="*/ 1133475 w 2462212"/>
                  <a:gd name="connsiteY11" fmla="*/ 523875 h 1728788"/>
                  <a:gd name="connsiteX12" fmla="*/ 1047750 w 2462212"/>
                  <a:gd name="connsiteY12" fmla="*/ 647700 h 1728788"/>
                  <a:gd name="connsiteX13" fmla="*/ 904875 w 2462212"/>
                  <a:gd name="connsiteY13" fmla="*/ 747713 h 1728788"/>
                  <a:gd name="connsiteX14" fmla="*/ 357187 w 2462212"/>
                  <a:gd name="connsiteY14" fmla="*/ 1128713 h 1728788"/>
                  <a:gd name="connsiteX15" fmla="*/ 266700 w 2462212"/>
                  <a:gd name="connsiteY15" fmla="*/ 1281113 h 1728788"/>
                  <a:gd name="connsiteX16" fmla="*/ 271462 w 2462212"/>
                  <a:gd name="connsiteY16" fmla="*/ 1504950 h 1728788"/>
                  <a:gd name="connsiteX17" fmla="*/ 381000 w 2462212"/>
                  <a:gd name="connsiteY17" fmla="*/ 1657350 h 1728788"/>
                  <a:gd name="connsiteX18" fmla="*/ 576262 w 2462212"/>
                  <a:gd name="connsiteY18" fmla="*/ 1690688 h 1728788"/>
                  <a:gd name="connsiteX19" fmla="*/ 1433512 w 2462212"/>
                  <a:gd name="connsiteY19" fmla="*/ 1728788 h 1728788"/>
                  <a:gd name="connsiteX20" fmla="*/ 1662112 w 2462212"/>
                  <a:gd name="connsiteY20" fmla="*/ 1671638 h 1728788"/>
                  <a:gd name="connsiteX21" fmla="*/ 1776412 w 2462212"/>
                  <a:gd name="connsiteY21" fmla="*/ 1495425 h 1728788"/>
                  <a:gd name="connsiteX22" fmla="*/ 1776412 w 2462212"/>
                  <a:gd name="connsiteY22" fmla="*/ 1304925 h 1728788"/>
                  <a:gd name="connsiteX23" fmla="*/ 1690687 w 2462212"/>
                  <a:gd name="connsiteY23" fmla="*/ 1147763 h 1728788"/>
                  <a:gd name="connsiteX24" fmla="*/ 1671637 w 2462212"/>
                  <a:gd name="connsiteY24" fmla="*/ 957263 h 1728788"/>
                  <a:gd name="connsiteX25" fmla="*/ 1719262 w 2462212"/>
                  <a:gd name="connsiteY25" fmla="*/ 762000 h 1728788"/>
                  <a:gd name="connsiteX26" fmla="*/ 1852612 w 2462212"/>
                  <a:gd name="connsiteY26" fmla="*/ 609600 h 1728788"/>
                  <a:gd name="connsiteX27" fmla="*/ 2043112 w 2462212"/>
                  <a:gd name="connsiteY27" fmla="*/ 576263 h 1728788"/>
                  <a:gd name="connsiteX28" fmla="*/ 2224087 w 2462212"/>
                  <a:gd name="connsiteY28" fmla="*/ 642938 h 1728788"/>
                  <a:gd name="connsiteX29" fmla="*/ 2343150 w 2462212"/>
                  <a:gd name="connsiteY29" fmla="*/ 814388 h 1728788"/>
                  <a:gd name="connsiteX30" fmla="*/ 2462212 w 2462212"/>
                  <a:gd name="connsiteY30" fmla="*/ 1223963 h 172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62212" h="1728788">
                    <a:moveTo>
                      <a:pt x="0" y="0"/>
                    </a:moveTo>
                    <a:lnTo>
                      <a:pt x="0" y="190500"/>
                    </a:lnTo>
                    <a:lnTo>
                      <a:pt x="85725" y="400050"/>
                    </a:lnTo>
                    <a:lnTo>
                      <a:pt x="247650" y="481013"/>
                    </a:lnTo>
                    <a:lnTo>
                      <a:pt x="428625" y="481013"/>
                    </a:lnTo>
                    <a:lnTo>
                      <a:pt x="571500" y="404813"/>
                    </a:lnTo>
                    <a:lnTo>
                      <a:pt x="647700" y="276225"/>
                    </a:lnTo>
                    <a:lnTo>
                      <a:pt x="719137" y="190500"/>
                    </a:lnTo>
                    <a:lnTo>
                      <a:pt x="885825" y="147638"/>
                    </a:lnTo>
                    <a:lnTo>
                      <a:pt x="1047750" y="195263"/>
                    </a:lnTo>
                    <a:lnTo>
                      <a:pt x="1143000" y="333375"/>
                    </a:lnTo>
                    <a:lnTo>
                      <a:pt x="1133475" y="523875"/>
                    </a:lnTo>
                    <a:lnTo>
                      <a:pt x="1047750" y="647700"/>
                    </a:lnTo>
                    <a:lnTo>
                      <a:pt x="904875" y="747713"/>
                    </a:lnTo>
                    <a:lnTo>
                      <a:pt x="357187" y="1128713"/>
                    </a:lnTo>
                    <a:lnTo>
                      <a:pt x="266700" y="1281113"/>
                    </a:lnTo>
                    <a:lnTo>
                      <a:pt x="271462" y="1504950"/>
                    </a:lnTo>
                    <a:lnTo>
                      <a:pt x="381000" y="1657350"/>
                    </a:lnTo>
                    <a:lnTo>
                      <a:pt x="576262" y="1690688"/>
                    </a:lnTo>
                    <a:lnTo>
                      <a:pt x="1433512" y="1728788"/>
                    </a:lnTo>
                    <a:lnTo>
                      <a:pt x="1662112" y="1671638"/>
                    </a:lnTo>
                    <a:lnTo>
                      <a:pt x="1776412" y="1495425"/>
                    </a:lnTo>
                    <a:lnTo>
                      <a:pt x="1776412" y="1304925"/>
                    </a:lnTo>
                    <a:lnTo>
                      <a:pt x="1690687" y="1147763"/>
                    </a:lnTo>
                    <a:lnTo>
                      <a:pt x="1671637" y="957263"/>
                    </a:lnTo>
                    <a:lnTo>
                      <a:pt x="1719262" y="762000"/>
                    </a:lnTo>
                    <a:lnTo>
                      <a:pt x="1852612" y="609600"/>
                    </a:lnTo>
                    <a:lnTo>
                      <a:pt x="2043112" y="576263"/>
                    </a:lnTo>
                    <a:lnTo>
                      <a:pt x="2224087" y="642938"/>
                    </a:lnTo>
                    <a:lnTo>
                      <a:pt x="2343150" y="814388"/>
                    </a:lnTo>
                    <a:lnTo>
                      <a:pt x="2462212" y="1223963"/>
                    </a:lnTo>
                  </a:path>
                </a:pathLst>
              </a:custGeom>
              <a:noFill/>
              <a:ln w="381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a:xfrm>
                <a:off x="6743700" y="4133850"/>
                <a:ext cx="88106" cy="619125"/>
              </a:xfrm>
              <a:custGeom>
                <a:avLst/>
                <a:gdLst>
                  <a:gd name="connsiteX0" fmla="*/ 0 w 88106"/>
                  <a:gd name="connsiteY0" fmla="*/ 619125 h 619125"/>
                  <a:gd name="connsiteX1" fmla="*/ 69056 w 88106"/>
                  <a:gd name="connsiteY1" fmla="*/ 452438 h 619125"/>
                  <a:gd name="connsiteX2" fmla="*/ 88106 w 88106"/>
                  <a:gd name="connsiteY2" fmla="*/ 223838 h 619125"/>
                  <a:gd name="connsiteX3" fmla="*/ 80963 w 88106"/>
                  <a:gd name="connsiteY3" fmla="*/ 0 h 619125"/>
                </a:gdLst>
                <a:ahLst/>
                <a:cxnLst>
                  <a:cxn ang="0">
                    <a:pos x="connsiteX0" y="connsiteY0"/>
                  </a:cxn>
                  <a:cxn ang="0">
                    <a:pos x="connsiteX1" y="connsiteY1"/>
                  </a:cxn>
                  <a:cxn ang="0">
                    <a:pos x="connsiteX2" y="connsiteY2"/>
                  </a:cxn>
                  <a:cxn ang="0">
                    <a:pos x="connsiteX3" y="connsiteY3"/>
                  </a:cxn>
                </a:cxnLst>
                <a:rect l="l" t="t" r="r" b="b"/>
                <a:pathLst>
                  <a:path w="88106" h="619125">
                    <a:moveTo>
                      <a:pt x="0" y="619125"/>
                    </a:moveTo>
                    <a:lnTo>
                      <a:pt x="69056" y="452438"/>
                    </a:lnTo>
                    <a:lnTo>
                      <a:pt x="88106" y="223838"/>
                    </a:lnTo>
                    <a:lnTo>
                      <a:pt x="80963" y="0"/>
                    </a:lnTo>
                  </a:path>
                </a:pathLst>
              </a:custGeom>
              <a:noFill/>
              <a:ln w="381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4" name="Group 23"/>
          <p:cNvGrpSpPr/>
          <p:nvPr/>
        </p:nvGrpSpPr>
        <p:grpSpPr>
          <a:xfrm>
            <a:off x="1043775" y="2045715"/>
            <a:ext cx="1828801" cy="1828800"/>
            <a:chOff x="1219291" y="3657025"/>
            <a:chExt cx="2743201" cy="2743200"/>
          </a:xfrm>
        </p:grpSpPr>
        <p:sp>
          <p:nvSpPr>
            <p:cNvPr id="25" name="Rectangle 24"/>
            <p:cNvSpPr/>
            <p:nvPr/>
          </p:nvSpPr>
          <p:spPr>
            <a:xfrm>
              <a:off x="1219292" y="3657025"/>
              <a:ext cx="2743200" cy="2743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1219291" y="3657025"/>
              <a:ext cx="1341211" cy="553998"/>
            </a:xfrm>
            <a:prstGeom prst="rect">
              <a:avLst/>
            </a:prstGeom>
            <a:noFill/>
          </p:spPr>
          <p:txBody>
            <a:bodyPr wrap="square" rtlCol="0">
              <a:spAutoFit/>
            </a:bodyPr>
            <a:lstStyle/>
            <a:p>
              <a:r>
                <a:rPr lang="en-US" b="1" dirty="0" smtClean="0">
                  <a:latin typeface="Arial" panose="020B0604020202020204" pitchFamily="34" charset="0"/>
                  <a:cs typeface="Arial" panose="020B0604020202020204" pitchFamily="34" charset="0"/>
                </a:rPr>
                <a:t>Point</a:t>
              </a:r>
              <a:endParaRPr lang="en-US" b="1" dirty="0">
                <a:latin typeface="Arial" panose="020B0604020202020204" pitchFamily="34" charset="0"/>
                <a:cs typeface="Arial" panose="020B0604020202020204" pitchFamily="34" charset="0"/>
              </a:endParaRPr>
            </a:p>
          </p:txBody>
        </p:sp>
        <p:grpSp>
          <p:nvGrpSpPr>
            <p:cNvPr id="27" name="Group 26"/>
            <p:cNvGrpSpPr/>
            <p:nvPr/>
          </p:nvGrpSpPr>
          <p:grpSpPr>
            <a:xfrm>
              <a:off x="1929459" y="4677745"/>
              <a:ext cx="1920468" cy="369332"/>
              <a:chOff x="2064023" y="4642954"/>
              <a:chExt cx="1920468" cy="369332"/>
            </a:xfrm>
          </p:grpSpPr>
          <p:sp>
            <p:nvSpPr>
              <p:cNvPr id="28" name="Oval 27"/>
              <p:cNvSpPr/>
              <p:nvPr/>
            </p:nvSpPr>
            <p:spPr>
              <a:xfrm>
                <a:off x="2064023" y="4714443"/>
                <a:ext cx="164797" cy="164798"/>
              </a:xfrm>
              <a:prstGeom prst="ellipse">
                <a:avLst/>
              </a:prstGeom>
              <a:solidFill>
                <a:schemeClr val="accent2">
                  <a:lumMod val="20000"/>
                  <a:lumOff val="80000"/>
                </a:schemeClr>
              </a:solidFill>
              <a:ln w="381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2197003" y="4642954"/>
                <a:ext cx="1787488" cy="369332"/>
              </a:xfrm>
              <a:prstGeom prst="rect">
                <a:avLst/>
              </a:prstGeom>
              <a:noFill/>
            </p:spPr>
            <p:txBody>
              <a:bodyPr wrap="square" rtlCol="0">
                <a:spAutoFit/>
              </a:bodyPr>
              <a:lstStyle/>
              <a:p>
                <a:r>
                  <a:rPr lang="en-US" sz="1400" dirty="0" smtClean="0">
                    <a:latin typeface="Arial" panose="020B0604020202020204" pitchFamily="34" charset="0"/>
                    <a:cs typeface="Arial" panose="020B0604020202020204" pitchFamily="34" charset="0"/>
                  </a:rPr>
                  <a:t>College Station</a:t>
                </a:r>
                <a:endParaRPr lang="en-US" sz="1400" dirty="0">
                  <a:latin typeface="Arial" panose="020B0604020202020204" pitchFamily="34" charset="0"/>
                  <a:cs typeface="Arial" panose="020B0604020202020204" pitchFamily="34" charset="0"/>
                </a:endParaRPr>
              </a:p>
            </p:txBody>
          </p:sp>
        </p:grpSp>
      </p:grpSp>
      <p:pic>
        <p:nvPicPr>
          <p:cNvPr id="33" name="Picture 32"/>
          <p:cNvPicPr>
            <a:picLocks noChangeAspect="1"/>
          </p:cNvPicPr>
          <p:nvPr/>
        </p:nvPicPr>
        <p:blipFill>
          <a:blip r:embed="rId2"/>
          <a:stretch>
            <a:fillRect/>
          </a:stretch>
        </p:blipFill>
        <p:spPr>
          <a:xfrm>
            <a:off x="9129430" y="2045715"/>
            <a:ext cx="1829525" cy="1828800"/>
          </a:xfrm>
          <a:prstGeom prst="rect">
            <a:avLst/>
          </a:prstGeom>
        </p:spPr>
      </p:pic>
      <p:pic>
        <p:nvPicPr>
          <p:cNvPr id="34" name="Picture 33"/>
          <p:cNvPicPr>
            <a:picLocks noChangeAspect="1"/>
          </p:cNvPicPr>
          <p:nvPr/>
        </p:nvPicPr>
        <p:blipFill>
          <a:blip r:embed="rId3"/>
          <a:stretch>
            <a:fillRect/>
          </a:stretch>
        </p:blipFill>
        <p:spPr>
          <a:xfrm>
            <a:off x="6909441" y="2050987"/>
            <a:ext cx="1829525" cy="1828800"/>
          </a:xfrm>
          <a:prstGeom prst="rect">
            <a:avLst/>
          </a:prstGeom>
        </p:spPr>
      </p:pic>
      <p:pic>
        <p:nvPicPr>
          <p:cNvPr id="3" name="Picture 2"/>
          <p:cNvPicPr>
            <a:picLocks noChangeAspect="1"/>
          </p:cNvPicPr>
          <p:nvPr/>
        </p:nvPicPr>
        <p:blipFill>
          <a:blip r:embed="rId4"/>
          <a:stretch>
            <a:fillRect/>
          </a:stretch>
        </p:blipFill>
        <p:spPr>
          <a:xfrm>
            <a:off x="7178683" y="4196270"/>
            <a:ext cx="3633725" cy="1828800"/>
          </a:xfrm>
          <a:prstGeom prst="rect">
            <a:avLst/>
          </a:prstGeom>
        </p:spPr>
      </p:pic>
    </p:spTree>
    <p:extLst>
      <p:ext uri="{BB962C8B-B14F-4D97-AF65-F5344CB8AC3E}">
        <p14:creationId xmlns:p14="http://schemas.microsoft.com/office/powerpoint/2010/main" val="69955522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Vector Data: Points, Lines, Polygons</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6" y="1392960"/>
            <a:ext cx="9363209" cy="5007265"/>
          </a:xfrm>
        </p:spPr>
        <p:txBody>
          <a:bodyPr>
            <a:noAutofit/>
          </a:bodyPr>
          <a:lstStyle/>
          <a:p>
            <a:r>
              <a:rPr lang="en-US" sz="2400" b="1" dirty="0" smtClean="0">
                <a:latin typeface="Arial" panose="020B0604020202020204" pitchFamily="34" charset="0"/>
                <a:cs typeface="Arial" panose="020B0604020202020204" pitchFamily="34" charset="0"/>
              </a:rPr>
              <a:t>Uses x-y location series</a:t>
            </a:r>
          </a:p>
          <a:p>
            <a:r>
              <a:rPr lang="en-US" sz="2400" dirty="0" smtClean="0">
                <a:latin typeface="Arial" panose="020B0604020202020204" pitchFamily="34" charset="0"/>
                <a:cs typeface="Arial" panose="020B0604020202020204" pitchFamily="34" charset="0"/>
              </a:rPr>
              <a:t>Multipart features: Several objects in one feature </a:t>
            </a:r>
          </a:p>
          <a:p>
            <a:pPr lvl="1"/>
            <a:r>
              <a:rPr lang="en-US" sz="2000" dirty="0" smtClean="0">
                <a:latin typeface="Arial" panose="020B0604020202020204" pitchFamily="34" charset="0"/>
                <a:cs typeface="Arial" panose="020B0604020202020204" pitchFamily="34" charset="0"/>
              </a:rPr>
              <a:t>e.g., Hawaiian Islands = Hawaii</a:t>
            </a:r>
          </a:p>
          <a:p>
            <a:r>
              <a:rPr lang="en-US" sz="2400" b="1" dirty="0" smtClean="0">
                <a:latin typeface="Arial" panose="020B0604020202020204" pitchFamily="34" charset="0"/>
                <a:cs typeface="Arial" panose="020B0604020202020204" pitchFamily="34" charset="0"/>
              </a:rPr>
              <a:t>Vector models:</a:t>
            </a:r>
          </a:p>
          <a:p>
            <a:pPr lvl="1"/>
            <a:r>
              <a:rPr lang="en-US" sz="2000" dirty="0" smtClean="0">
                <a:latin typeface="Arial" panose="020B0604020202020204" pitchFamily="34" charset="0"/>
                <a:cs typeface="Arial" panose="020B0604020202020204" pitchFamily="34" charset="0"/>
              </a:rPr>
              <a:t>Spaghetti: features are independent of each other</a:t>
            </a:r>
          </a:p>
          <a:p>
            <a:pPr lvl="1"/>
            <a:r>
              <a:rPr lang="en-US" sz="2000" dirty="0" smtClean="0">
                <a:latin typeface="Arial" panose="020B0604020202020204" pitchFamily="34" charset="0"/>
                <a:cs typeface="Arial" panose="020B0604020202020204" pitchFamily="34" charset="0"/>
              </a:rPr>
              <a:t>Topological: features are spatially related</a:t>
            </a:r>
          </a:p>
          <a:p>
            <a:r>
              <a:rPr lang="en-US" sz="2400" b="1" dirty="0" smtClean="0">
                <a:latin typeface="Arial" panose="020B0604020202020204" pitchFamily="34" charset="0"/>
                <a:cs typeface="Arial" panose="020B0604020202020204" pitchFamily="34" charset="0"/>
              </a:rPr>
              <a:t>Storing vector data:</a:t>
            </a:r>
          </a:p>
          <a:p>
            <a:pPr lvl="1"/>
            <a:r>
              <a:rPr lang="en-US" sz="2000" dirty="0" smtClean="0">
                <a:latin typeface="Arial" panose="020B0604020202020204" pitchFamily="34" charset="0"/>
                <a:cs typeface="Arial" panose="020B0604020202020204" pitchFamily="34" charset="0"/>
              </a:rPr>
              <a:t>Coverage</a:t>
            </a:r>
          </a:p>
          <a:p>
            <a:pPr lvl="1"/>
            <a:r>
              <a:rPr lang="en-US" sz="2000" dirty="0" smtClean="0">
                <a:latin typeface="Arial" panose="020B0604020202020204" pitchFamily="34" charset="0"/>
                <a:cs typeface="Arial" panose="020B0604020202020204" pitchFamily="34" charset="0"/>
              </a:rPr>
              <a:t>Separate shapefile (spaghetti; really about 7 different files)</a:t>
            </a:r>
          </a:p>
          <a:p>
            <a:pPr lvl="1"/>
            <a:r>
              <a:rPr lang="en-US" sz="2000" dirty="0" smtClean="0">
                <a:latin typeface="Arial" panose="020B0604020202020204" pitchFamily="34" charset="0"/>
                <a:cs typeface="Arial" panose="020B0604020202020204" pitchFamily="34" charset="0"/>
              </a:rPr>
              <a:t>Geodatabase (personal or file geodatabase; .</a:t>
            </a:r>
            <a:r>
              <a:rPr lang="en-US" sz="2000" dirty="0" err="1" smtClean="0">
                <a:latin typeface="Arial" panose="020B0604020202020204" pitchFamily="34" charset="0"/>
                <a:cs typeface="Arial" panose="020B0604020202020204" pitchFamily="34" charset="0"/>
              </a:rPr>
              <a:t>gdb</a:t>
            </a:r>
            <a:r>
              <a:rPr lang="en-US" sz="2000" dirty="0" smtClean="0">
                <a:latin typeface="Arial" panose="020B0604020202020204" pitchFamily="34" charset="0"/>
                <a:cs typeface="Arial" panose="020B0604020202020204" pitchFamily="34" charset="0"/>
              </a:rPr>
              <a:t>)</a:t>
            </a:r>
          </a:p>
          <a:p>
            <a:r>
              <a:rPr lang="en-US" sz="2400" b="1" dirty="0" smtClean="0">
                <a:latin typeface="Arial" panose="020B0604020202020204" pitchFamily="34" charset="0"/>
                <a:cs typeface="Arial" panose="020B0604020202020204" pitchFamily="34" charset="0"/>
              </a:rPr>
              <a:t>Don</a:t>
            </a:r>
            <a:r>
              <a:rPr lang="mr-IN" sz="2400" b="1" dirty="0" smtClean="0">
                <a:latin typeface="Arial" panose="020B0604020202020204" pitchFamily="34" charset="0"/>
                <a:cs typeface="Arial" panose="020B0604020202020204" pitchFamily="34" charset="0"/>
              </a:rPr>
              <a:t>’</a:t>
            </a:r>
            <a:r>
              <a:rPr lang="en-US" sz="2400" b="1" dirty="0" smtClean="0">
                <a:latin typeface="Arial" panose="020B0604020202020204" pitchFamily="34" charset="0"/>
                <a:cs typeface="Arial" panose="020B0604020202020204" pitchFamily="34" charset="0"/>
              </a:rPr>
              <a:t>t have a resolution.</a:t>
            </a:r>
            <a:r>
              <a:rPr lang="zh-CN" altLang="en-US" sz="2400" b="1" dirty="0" smtClean="0">
                <a:latin typeface="Arial" panose="020B0604020202020204" pitchFamily="34" charset="0"/>
                <a:cs typeface="Arial" panose="020B0604020202020204" pitchFamily="34" charset="0"/>
              </a:rPr>
              <a:t> </a:t>
            </a:r>
            <a:endParaRPr lang="en-US" sz="2400" b="1" dirty="0" smtClean="0">
              <a:latin typeface="Arial" panose="020B0604020202020204" pitchFamily="34" charset="0"/>
              <a:cs typeface="Arial" panose="020B0604020202020204" pitchFamily="34" charset="0"/>
            </a:endParaRPr>
          </a:p>
          <a:p>
            <a:endParaRPr lang="en-US"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607889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Size</a:t>
            </a:r>
            <a:endParaRPr lang="en-US" dirty="0"/>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Raster Data</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6" y="1392960"/>
            <a:ext cx="6441543" cy="5007265"/>
          </a:xfrm>
        </p:spPr>
        <p:txBody>
          <a:bodyPr>
            <a:normAutofit/>
          </a:bodyPr>
          <a:lstStyle/>
          <a:p>
            <a:r>
              <a:rPr lang="en-US" sz="2400" dirty="0" smtClean="0">
                <a:latin typeface="Arial" panose="020B0604020202020204" pitchFamily="34" charset="0"/>
                <a:cs typeface="Arial" panose="020B0604020202020204" pitchFamily="34" charset="0"/>
              </a:rPr>
              <a:t>Represented in cells (pixels)</a:t>
            </a:r>
          </a:p>
          <a:p>
            <a:pPr lvl="1"/>
            <a:r>
              <a:rPr lang="en-US" sz="2000" dirty="0" smtClean="0">
                <a:latin typeface="Arial" panose="020B0604020202020204" pitchFamily="34" charset="0"/>
                <a:cs typeface="Arial" panose="020B0604020202020204" pitchFamily="34" charset="0"/>
              </a:rPr>
              <a:t>Rows and columns determine location of a cell</a:t>
            </a:r>
          </a:p>
          <a:p>
            <a:r>
              <a:rPr lang="en-US" sz="2400" dirty="0" smtClean="0">
                <a:latin typeface="Arial" panose="020B0604020202020204" pitchFamily="34" charset="0"/>
                <a:cs typeface="Arial" panose="020B0604020202020204" pitchFamily="34" charset="0"/>
              </a:rPr>
              <a:t>Data held in a “band”</a:t>
            </a:r>
          </a:p>
          <a:p>
            <a:pPr lvl="1"/>
            <a:r>
              <a:rPr lang="en-US" sz="2000" dirty="0" smtClean="0">
                <a:latin typeface="Arial" panose="020B0604020202020204" pitchFamily="34" charset="0"/>
                <a:cs typeface="Arial" panose="020B0604020202020204" pitchFamily="34" charset="0"/>
              </a:rPr>
              <a:t>One band = one “layer” of data within the raster</a:t>
            </a:r>
          </a:p>
          <a:p>
            <a:r>
              <a:rPr lang="en-US" altLang="zh-CN" sz="2400" b="1" dirty="0" smtClean="0">
                <a:latin typeface="Arial" panose="020B0604020202020204" pitchFamily="34" charset="0"/>
                <a:cs typeface="Arial" panose="020B0604020202020204" pitchFamily="34" charset="0"/>
              </a:rPr>
              <a:t>Have a fixed resolution</a:t>
            </a:r>
            <a:endParaRPr lang="en-US" sz="2400" b="1" dirty="0" smtClean="0">
              <a:latin typeface="Arial" panose="020B0604020202020204" pitchFamily="34" charset="0"/>
              <a:cs typeface="Arial" panose="020B0604020202020204" pitchFamily="34" charset="0"/>
            </a:endParaRPr>
          </a:p>
          <a:p>
            <a:pPr lvl="1"/>
            <a:endParaRPr lang="en-US" sz="2000" dirty="0">
              <a:latin typeface="Arial" panose="020B0604020202020204" pitchFamily="34" charset="0"/>
              <a:cs typeface="Arial" panose="020B0604020202020204" pitchFamily="34" charset="0"/>
            </a:endParaRPr>
          </a:p>
          <a:p>
            <a:r>
              <a:rPr lang="en-US" sz="2400" dirty="0" smtClean="0">
                <a:latin typeface="Arial" panose="020B0604020202020204" pitchFamily="34" charset="0"/>
                <a:cs typeface="Arial" panose="020B0604020202020204" pitchFamily="34" charset="0"/>
              </a:rPr>
              <a:t>Some examples:</a:t>
            </a:r>
          </a:p>
          <a:p>
            <a:pPr lvl="1"/>
            <a:r>
              <a:rPr lang="en-US" sz="2000" dirty="0" smtClean="0">
                <a:latin typeface="Arial" panose="020B0604020202020204" pitchFamily="34" charset="0"/>
                <a:cs typeface="Arial" panose="020B0604020202020204" pitchFamily="34" charset="0"/>
              </a:rPr>
              <a:t>Satellite image, aerial photograph</a:t>
            </a:r>
          </a:p>
          <a:p>
            <a:pPr lvl="1"/>
            <a:r>
              <a:rPr lang="en-US" sz="2000" dirty="0" smtClean="0">
                <a:latin typeface="Arial" panose="020B0604020202020204" pitchFamily="34" charset="0"/>
                <a:cs typeface="Arial" panose="020B0604020202020204" pitchFamily="34" charset="0"/>
              </a:rPr>
              <a:t>Digital elevation model (DEM)</a:t>
            </a:r>
          </a:p>
          <a:p>
            <a:pPr lvl="1"/>
            <a:r>
              <a:rPr lang="en-US" sz="2000" dirty="0" smtClean="0">
                <a:latin typeface="Arial" panose="020B0604020202020204" pitchFamily="34" charset="0"/>
                <a:cs typeface="Arial" panose="020B0604020202020204" pitchFamily="34" charset="0"/>
              </a:rPr>
              <a:t>ESRI </a:t>
            </a:r>
            <a:r>
              <a:rPr lang="en-US" sz="2000" dirty="0" err="1" smtClean="0">
                <a:latin typeface="Arial" panose="020B0604020202020204" pitchFamily="34" charset="0"/>
                <a:cs typeface="Arial" panose="020B0604020202020204" pitchFamily="34" charset="0"/>
              </a:rPr>
              <a:t>basemap</a:t>
            </a:r>
            <a:endParaRPr lang="en-US" sz="2000" dirty="0" smtClean="0">
              <a:latin typeface="Arial" panose="020B0604020202020204" pitchFamily="34" charset="0"/>
              <a:cs typeface="Arial" panose="020B0604020202020204" pitchFamily="34" charset="0"/>
            </a:endParaRPr>
          </a:p>
          <a:p>
            <a:pPr lvl="1"/>
            <a:r>
              <a:rPr lang="en-US" sz="2000" dirty="0" smtClean="0">
                <a:latin typeface="Arial" panose="020B0604020202020204" pitchFamily="34" charset="0"/>
                <a:cs typeface="Arial" panose="020B0604020202020204" pitchFamily="34" charset="0"/>
              </a:rPr>
              <a:t>Scanned map</a:t>
            </a:r>
          </a:p>
          <a:p>
            <a:pPr lvl="1"/>
            <a:r>
              <a:rPr lang="en-US" sz="2000" dirty="0" smtClean="0">
                <a:latin typeface="Arial" panose="020B0604020202020204" pitchFamily="34" charset="0"/>
                <a:cs typeface="Arial" panose="020B0604020202020204" pitchFamily="34" charset="0"/>
              </a:rPr>
              <a:t>Climate: precipitation, temperature</a:t>
            </a:r>
          </a:p>
          <a:p>
            <a:endParaRPr lang="en-US" dirty="0" smtClean="0">
              <a:latin typeface="Arial" panose="020B0604020202020204" pitchFamily="34" charset="0"/>
              <a:cs typeface="Arial" panose="020B0604020202020204" pitchFamily="34" charset="0"/>
            </a:endParaRPr>
          </a:p>
        </p:txBody>
      </p:sp>
      <p:pic>
        <p:nvPicPr>
          <p:cNvPr id="12" name="Picture 2" descr="Related image"/>
          <p:cNvPicPr>
            <a:picLocks noChangeAspect="1" noChangeArrowheads="1"/>
          </p:cNvPicPr>
          <p:nvPr/>
        </p:nvPicPr>
        <p:blipFill rotWithShape="1">
          <a:blip r:embed="rId2">
            <a:extLst>
              <a:ext uri="{28A0092B-C50C-407E-A947-70E740481C1C}">
                <a14:useLocalDpi xmlns:a14="http://schemas.microsoft.com/office/drawing/2010/main" val="0"/>
              </a:ext>
            </a:extLst>
          </a:blip>
          <a:srcRect l="11603" r="12812"/>
          <a:stretch/>
        </p:blipFill>
        <p:spPr bwMode="auto">
          <a:xfrm>
            <a:off x="7795032" y="814069"/>
            <a:ext cx="3177768" cy="4633047"/>
          </a:xfrm>
          <a:prstGeom prst="rect">
            <a:avLst/>
          </a:prstGeom>
          <a:noFill/>
          <a:extLst>
            <a:ext uri="{909E8E84-426E-40DD-AFC4-6F175D3DCCD1}">
              <a14:hiddenFill xmlns:a14="http://schemas.microsoft.com/office/drawing/2010/main">
                <a:solidFill>
                  <a:srgbClr val="FFFFFF"/>
                </a:solidFill>
              </a14:hiddenFill>
            </a:ext>
          </a:extLst>
        </p:spPr>
      </p:pic>
      <p:sp>
        <p:nvSpPr>
          <p:cNvPr id="11" name="Right Bracket 10"/>
          <p:cNvSpPr/>
          <p:nvPr/>
        </p:nvSpPr>
        <p:spPr>
          <a:xfrm rot="10800000">
            <a:off x="7672315" y="832602"/>
            <a:ext cx="122717" cy="1366396"/>
          </a:xfrm>
          <a:prstGeom prst="rightBracket">
            <a:avLst>
              <a:gd name="adj" fmla="val 0"/>
            </a:avLst>
          </a:prstGeom>
          <a:ln w="762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ket 7"/>
          <p:cNvSpPr/>
          <p:nvPr/>
        </p:nvSpPr>
        <p:spPr>
          <a:xfrm rot="16200000">
            <a:off x="8416875" y="91893"/>
            <a:ext cx="122717" cy="1366396"/>
          </a:xfrm>
          <a:prstGeom prst="rightBracket">
            <a:avLst>
              <a:gd name="adj" fmla="val 0"/>
            </a:avLst>
          </a:prstGeom>
          <a:ln w="762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p:cNvSpPr txBox="1"/>
          <p:nvPr/>
        </p:nvSpPr>
        <p:spPr>
          <a:xfrm>
            <a:off x="6898739" y="1312634"/>
            <a:ext cx="796705" cy="369332"/>
          </a:xfrm>
          <a:prstGeom prst="rect">
            <a:avLst/>
          </a:prstGeom>
          <a:noFill/>
        </p:spPr>
        <p:txBody>
          <a:bodyPr wrap="square" rtlCol="0">
            <a:spAutoFit/>
          </a:bodyPr>
          <a:lstStyle/>
          <a:p>
            <a:r>
              <a:rPr lang="en-US" b="1" dirty="0" smtClean="0">
                <a:solidFill>
                  <a:srgbClr val="FF0000"/>
                </a:solidFill>
                <a:latin typeface="Arial" panose="020B0604020202020204" pitchFamily="34" charset="0"/>
                <a:cs typeface="Arial" panose="020B0604020202020204" pitchFamily="34" charset="0"/>
              </a:rPr>
              <a:t>Rows</a:t>
            </a:r>
            <a:endParaRPr lang="en-US" b="1" dirty="0">
              <a:solidFill>
                <a:srgbClr val="FF0000"/>
              </a:solidFill>
              <a:latin typeface="Arial" panose="020B0604020202020204" pitchFamily="34" charset="0"/>
              <a:cs typeface="Arial" panose="020B0604020202020204" pitchFamily="34" charset="0"/>
            </a:endParaRPr>
          </a:p>
        </p:txBody>
      </p:sp>
      <p:sp>
        <p:nvSpPr>
          <p:cNvPr id="16" name="TextBox 15"/>
          <p:cNvSpPr txBox="1"/>
          <p:nvPr/>
        </p:nvSpPr>
        <p:spPr>
          <a:xfrm>
            <a:off x="7887662" y="291762"/>
            <a:ext cx="1181140" cy="369332"/>
          </a:xfrm>
          <a:prstGeom prst="rect">
            <a:avLst/>
          </a:prstGeom>
          <a:noFill/>
        </p:spPr>
        <p:txBody>
          <a:bodyPr wrap="square" rtlCol="0">
            <a:spAutoFit/>
          </a:bodyPr>
          <a:lstStyle/>
          <a:p>
            <a:r>
              <a:rPr lang="en-US" b="1" dirty="0" smtClean="0">
                <a:solidFill>
                  <a:srgbClr val="FF0000"/>
                </a:solidFill>
                <a:latin typeface="Arial" panose="020B0604020202020204" pitchFamily="34" charset="0"/>
                <a:cs typeface="Arial" panose="020B0604020202020204" pitchFamily="34" charset="0"/>
              </a:rPr>
              <a:t>Columns</a:t>
            </a:r>
            <a:endParaRPr lang="en-US" b="1" dirty="0">
              <a:solidFill>
                <a:srgbClr val="FF0000"/>
              </a:solidFill>
              <a:latin typeface="Arial" panose="020B0604020202020204" pitchFamily="34" charset="0"/>
              <a:cs typeface="Arial" panose="020B0604020202020204" pitchFamily="34" charset="0"/>
            </a:endParaRPr>
          </a:p>
        </p:txBody>
      </p:sp>
      <p:sp>
        <p:nvSpPr>
          <p:cNvPr id="4" name="TextBox 3"/>
          <p:cNvSpPr txBox="1"/>
          <p:nvPr/>
        </p:nvSpPr>
        <p:spPr>
          <a:xfrm>
            <a:off x="8561415" y="5613315"/>
            <a:ext cx="2091535" cy="646331"/>
          </a:xfrm>
          <a:prstGeom prst="rect">
            <a:avLst/>
          </a:prstGeom>
          <a:noFill/>
        </p:spPr>
        <p:txBody>
          <a:bodyPr wrap="none" rtlCol="0">
            <a:spAutoFit/>
          </a:bodyPr>
          <a:lstStyle/>
          <a:p>
            <a:r>
              <a:rPr lang="en-US" dirty="0" smtClean="0"/>
              <a:t>Size: 595*868</a:t>
            </a:r>
          </a:p>
          <a:p>
            <a:r>
              <a:rPr lang="en-US" dirty="0" smtClean="0"/>
              <a:t>Resolution: 150 dpi</a:t>
            </a:r>
            <a:endParaRPr lang="en-US" dirty="0"/>
          </a:p>
        </p:txBody>
      </p:sp>
    </p:spTree>
    <p:extLst>
      <p:ext uri="{BB962C8B-B14F-4D97-AF65-F5344CB8AC3E}">
        <p14:creationId xmlns:p14="http://schemas.microsoft.com/office/powerpoint/2010/main" val="41740736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Raster Resampling</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7" y="1392960"/>
            <a:ext cx="5936190" cy="5007265"/>
          </a:xfrm>
        </p:spPr>
        <p:txBody>
          <a:bodyPr>
            <a:normAutofit/>
          </a:bodyPr>
          <a:lstStyle/>
          <a:p>
            <a:r>
              <a:rPr lang="en-US" sz="2400" dirty="0" smtClean="0">
                <a:latin typeface="Arial" panose="020B0604020202020204" pitchFamily="34" charset="0"/>
                <a:cs typeface="Arial" panose="020B0604020202020204" pitchFamily="34" charset="0"/>
              </a:rPr>
              <a:t>Changing the cell size of a raster</a:t>
            </a:r>
          </a:p>
          <a:p>
            <a:pPr lvl="1"/>
            <a:r>
              <a:rPr lang="en-US" sz="2000" dirty="0" err="1" smtClean="0">
                <a:latin typeface="Arial" panose="020B0604020202020204" pitchFamily="34" charset="0"/>
                <a:cs typeface="Arial" panose="020B0604020202020204" pitchFamily="34" charset="0"/>
              </a:rPr>
              <a:t>Upsampling</a:t>
            </a:r>
            <a:r>
              <a:rPr lang="en-US" sz="2000" dirty="0" smtClean="0">
                <a:latin typeface="Arial" panose="020B0604020202020204" pitchFamily="34" charset="0"/>
                <a:cs typeface="Arial" panose="020B0604020202020204" pitchFamily="34" charset="0"/>
              </a:rPr>
              <a:t>: pixels get smaller</a:t>
            </a:r>
          </a:p>
          <a:p>
            <a:pPr lvl="1"/>
            <a:r>
              <a:rPr lang="en-US" sz="2000" dirty="0" err="1" smtClean="0">
                <a:latin typeface="Arial" panose="020B0604020202020204" pitchFamily="34" charset="0"/>
                <a:cs typeface="Arial" panose="020B0604020202020204" pitchFamily="34" charset="0"/>
              </a:rPr>
              <a:t>Downsampling</a:t>
            </a:r>
            <a:r>
              <a:rPr lang="en-US" sz="2000" dirty="0" smtClean="0">
                <a:latin typeface="Arial" panose="020B0604020202020204" pitchFamily="34" charset="0"/>
                <a:cs typeface="Arial" panose="020B0604020202020204" pitchFamily="34" charset="0"/>
              </a:rPr>
              <a:t>: pixels get bigger</a:t>
            </a:r>
          </a:p>
          <a:p>
            <a:r>
              <a:rPr lang="en-US" sz="2400" dirty="0" smtClean="0">
                <a:latin typeface="Arial" panose="020B0604020202020204" pitchFamily="34" charset="0"/>
                <a:cs typeface="Arial" panose="020B0604020202020204" pitchFamily="34" charset="0"/>
              </a:rPr>
              <a:t>Four types:</a:t>
            </a:r>
          </a:p>
          <a:p>
            <a:pPr lvl="1"/>
            <a:r>
              <a:rPr lang="en-US" sz="2000" dirty="0" smtClean="0">
                <a:latin typeface="Arial" panose="020B0604020202020204" pitchFamily="34" charset="0"/>
                <a:cs typeface="Arial" panose="020B0604020202020204" pitchFamily="34" charset="0"/>
              </a:rPr>
              <a:t>Nearest neighbor</a:t>
            </a:r>
          </a:p>
          <a:p>
            <a:pPr lvl="1"/>
            <a:r>
              <a:rPr lang="en-US" sz="2000" dirty="0" smtClean="0">
                <a:latin typeface="Arial" panose="020B0604020202020204" pitchFamily="34" charset="0"/>
                <a:cs typeface="Arial" panose="020B0604020202020204" pitchFamily="34" charset="0"/>
              </a:rPr>
              <a:t>Area-weighted</a:t>
            </a:r>
          </a:p>
          <a:p>
            <a:pPr lvl="1"/>
            <a:r>
              <a:rPr lang="en-US" sz="2000" dirty="0" smtClean="0">
                <a:latin typeface="Arial" panose="020B0604020202020204" pitchFamily="34" charset="0"/>
                <a:cs typeface="Arial" panose="020B0604020202020204" pitchFamily="34" charset="0"/>
              </a:rPr>
              <a:t>Bilinear</a:t>
            </a:r>
          </a:p>
          <a:p>
            <a:pPr lvl="1"/>
            <a:r>
              <a:rPr lang="en-US" sz="2000" dirty="0" smtClean="0">
                <a:latin typeface="Arial" panose="020B0604020202020204" pitchFamily="34" charset="0"/>
                <a:cs typeface="Arial" panose="020B0604020202020204" pitchFamily="34" charset="0"/>
              </a:rPr>
              <a:t>Cubic convolution</a:t>
            </a:r>
          </a:p>
          <a:p>
            <a:pPr lvl="1"/>
            <a:endParaRPr lang="en-US" sz="2000" dirty="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hlinkClick r:id="rId2"/>
              </a:rPr>
              <a:t>https://www.youtube.com/watch?v=WwnI0RS6J5A</a:t>
            </a:r>
            <a:endParaRPr lang="en-US" sz="2400" dirty="0" smtClean="0">
              <a:latin typeface="Arial" panose="020B0604020202020204" pitchFamily="34" charset="0"/>
              <a:cs typeface="Arial" panose="020B0604020202020204" pitchFamily="34" charset="0"/>
            </a:endParaRPr>
          </a:p>
        </p:txBody>
      </p:sp>
      <p:pic>
        <p:nvPicPr>
          <p:cNvPr id="5" name="Picture 4"/>
          <p:cNvPicPr>
            <a:picLocks noChangeAspect="1"/>
          </p:cNvPicPr>
          <p:nvPr/>
        </p:nvPicPr>
        <p:blipFill>
          <a:blip r:embed="rId3"/>
          <a:stretch>
            <a:fillRect/>
          </a:stretch>
        </p:blipFill>
        <p:spPr>
          <a:xfrm>
            <a:off x="6395306" y="979714"/>
            <a:ext cx="4904787" cy="4898571"/>
          </a:xfrm>
          <a:prstGeom prst="rect">
            <a:avLst/>
          </a:prstGeom>
        </p:spPr>
      </p:pic>
      <p:grpSp>
        <p:nvGrpSpPr>
          <p:cNvPr id="7" name="Group 6"/>
          <p:cNvGrpSpPr/>
          <p:nvPr/>
        </p:nvGrpSpPr>
        <p:grpSpPr>
          <a:xfrm>
            <a:off x="6395306" y="975418"/>
            <a:ext cx="4902867" cy="4902867"/>
            <a:chOff x="1956655" y="1303563"/>
            <a:chExt cx="9809573" cy="9809573"/>
          </a:xfrm>
        </p:grpSpPr>
        <p:grpSp>
          <p:nvGrpSpPr>
            <p:cNvPr id="6" name="Group 5"/>
            <p:cNvGrpSpPr/>
            <p:nvPr/>
          </p:nvGrpSpPr>
          <p:grpSpPr>
            <a:xfrm>
              <a:off x="1956655" y="1303563"/>
              <a:ext cx="9809573" cy="4904787"/>
              <a:chOff x="1956655" y="1303563"/>
              <a:chExt cx="9809573" cy="4904787"/>
            </a:xfrm>
          </p:grpSpPr>
          <p:grpSp>
            <p:nvGrpSpPr>
              <p:cNvPr id="8" name="Group 7"/>
              <p:cNvGrpSpPr/>
              <p:nvPr/>
            </p:nvGrpSpPr>
            <p:grpSpPr>
              <a:xfrm>
                <a:off x="1956655" y="1303563"/>
                <a:ext cx="4904787" cy="4904787"/>
                <a:chOff x="5162550" y="1285875"/>
                <a:chExt cx="7315200" cy="7315200"/>
              </a:xfrm>
              <a:noFill/>
            </p:grpSpPr>
            <p:sp>
              <p:nvSpPr>
                <p:cNvPr id="9" name="Rectangle 8"/>
                <p:cNvSpPr/>
                <p:nvPr/>
              </p:nvSpPr>
              <p:spPr>
                <a:xfrm>
                  <a:off x="97345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8201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9057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9913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7345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88201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9057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9913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97345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88201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9057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69913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97345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88201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79057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69913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106489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106489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106489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106489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p:nvSpPr>
              <p:spPr>
                <a:xfrm>
                  <a:off x="115633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115633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115633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115633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60769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60769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60769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60769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51625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51625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a:off x="51625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51625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a:off x="97345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p:nvSpPr>
              <p:spPr>
                <a:xfrm>
                  <a:off x="88201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79057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p:nvSpPr>
              <p:spPr>
                <a:xfrm>
                  <a:off x="69913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97345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88201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79057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69913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97345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88201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79057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69913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97345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88201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79057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69913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p:nvSpPr>
              <p:spPr>
                <a:xfrm>
                  <a:off x="106489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106489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a:off x="106489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p:cNvSpPr/>
                <p:nvPr/>
              </p:nvSpPr>
              <p:spPr>
                <a:xfrm>
                  <a:off x="106489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p:cNvSpPr/>
                <p:nvPr/>
              </p:nvSpPr>
              <p:spPr>
                <a:xfrm>
                  <a:off x="115633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p:cNvSpPr/>
                <p:nvPr/>
              </p:nvSpPr>
              <p:spPr>
                <a:xfrm>
                  <a:off x="115633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115633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115633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p:nvSpPr>
              <p:spPr>
                <a:xfrm>
                  <a:off x="60769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p:nvSpPr>
              <p:spPr>
                <a:xfrm>
                  <a:off x="60769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p:nvSpPr>
              <p:spPr>
                <a:xfrm>
                  <a:off x="60769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p:nvSpPr>
              <p:spPr>
                <a:xfrm>
                  <a:off x="60769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51625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51625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p:cNvSpPr/>
                <p:nvPr/>
              </p:nvSpPr>
              <p:spPr>
                <a:xfrm>
                  <a:off x="51625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p:cNvSpPr/>
                <p:nvPr/>
              </p:nvSpPr>
              <p:spPr>
                <a:xfrm>
                  <a:off x="51625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6" name="Group 205"/>
              <p:cNvGrpSpPr/>
              <p:nvPr/>
            </p:nvGrpSpPr>
            <p:grpSpPr>
              <a:xfrm>
                <a:off x="6861441" y="1303563"/>
                <a:ext cx="4904787" cy="4904787"/>
                <a:chOff x="5162550" y="1285875"/>
                <a:chExt cx="7315200" cy="7315200"/>
              </a:xfrm>
              <a:noFill/>
            </p:grpSpPr>
            <p:sp>
              <p:nvSpPr>
                <p:cNvPr id="207" name="Rectangle 206"/>
                <p:cNvSpPr/>
                <p:nvPr/>
              </p:nvSpPr>
              <p:spPr>
                <a:xfrm>
                  <a:off x="97345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p:cNvSpPr/>
                <p:nvPr/>
              </p:nvSpPr>
              <p:spPr>
                <a:xfrm>
                  <a:off x="88201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Rectangle 208"/>
                <p:cNvSpPr/>
                <p:nvPr/>
              </p:nvSpPr>
              <p:spPr>
                <a:xfrm>
                  <a:off x="79057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p:cNvSpPr/>
                <p:nvPr/>
              </p:nvSpPr>
              <p:spPr>
                <a:xfrm>
                  <a:off x="69913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Rectangle 210"/>
                <p:cNvSpPr/>
                <p:nvPr/>
              </p:nvSpPr>
              <p:spPr>
                <a:xfrm>
                  <a:off x="97345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Rectangle 211"/>
                <p:cNvSpPr/>
                <p:nvPr/>
              </p:nvSpPr>
              <p:spPr>
                <a:xfrm>
                  <a:off x="88201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Rectangle 212"/>
                <p:cNvSpPr/>
                <p:nvPr/>
              </p:nvSpPr>
              <p:spPr>
                <a:xfrm>
                  <a:off x="79057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Rectangle 213"/>
                <p:cNvSpPr/>
                <p:nvPr/>
              </p:nvSpPr>
              <p:spPr>
                <a:xfrm>
                  <a:off x="69913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Rectangle 214"/>
                <p:cNvSpPr/>
                <p:nvPr/>
              </p:nvSpPr>
              <p:spPr>
                <a:xfrm>
                  <a:off x="97345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Rectangle 215"/>
                <p:cNvSpPr/>
                <p:nvPr/>
              </p:nvSpPr>
              <p:spPr>
                <a:xfrm>
                  <a:off x="88201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Rectangle 216"/>
                <p:cNvSpPr/>
                <p:nvPr/>
              </p:nvSpPr>
              <p:spPr>
                <a:xfrm>
                  <a:off x="79057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Rectangle 217"/>
                <p:cNvSpPr/>
                <p:nvPr/>
              </p:nvSpPr>
              <p:spPr>
                <a:xfrm>
                  <a:off x="69913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Rectangle 218"/>
                <p:cNvSpPr/>
                <p:nvPr/>
              </p:nvSpPr>
              <p:spPr>
                <a:xfrm>
                  <a:off x="97345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Rectangle 219"/>
                <p:cNvSpPr/>
                <p:nvPr/>
              </p:nvSpPr>
              <p:spPr>
                <a:xfrm>
                  <a:off x="88201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ectangle 220"/>
                <p:cNvSpPr/>
                <p:nvPr/>
              </p:nvSpPr>
              <p:spPr>
                <a:xfrm>
                  <a:off x="79057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p:cNvSpPr/>
                <p:nvPr/>
              </p:nvSpPr>
              <p:spPr>
                <a:xfrm>
                  <a:off x="69913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Rectangle 222"/>
                <p:cNvSpPr/>
                <p:nvPr/>
              </p:nvSpPr>
              <p:spPr>
                <a:xfrm>
                  <a:off x="106489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Rectangle 223"/>
                <p:cNvSpPr/>
                <p:nvPr/>
              </p:nvSpPr>
              <p:spPr>
                <a:xfrm>
                  <a:off x="106489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Rectangle 224"/>
                <p:cNvSpPr/>
                <p:nvPr/>
              </p:nvSpPr>
              <p:spPr>
                <a:xfrm>
                  <a:off x="106489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Rectangle 225"/>
                <p:cNvSpPr/>
                <p:nvPr/>
              </p:nvSpPr>
              <p:spPr>
                <a:xfrm>
                  <a:off x="106489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ectangle 226"/>
                <p:cNvSpPr/>
                <p:nvPr/>
              </p:nvSpPr>
              <p:spPr>
                <a:xfrm>
                  <a:off x="115633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Rectangle 227"/>
                <p:cNvSpPr/>
                <p:nvPr/>
              </p:nvSpPr>
              <p:spPr>
                <a:xfrm>
                  <a:off x="115633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Rectangle 228"/>
                <p:cNvSpPr/>
                <p:nvPr/>
              </p:nvSpPr>
              <p:spPr>
                <a:xfrm>
                  <a:off x="115633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Rectangle 229"/>
                <p:cNvSpPr/>
                <p:nvPr/>
              </p:nvSpPr>
              <p:spPr>
                <a:xfrm>
                  <a:off x="115633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Rectangle 230"/>
                <p:cNvSpPr/>
                <p:nvPr/>
              </p:nvSpPr>
              <p:spPr>
                <a:xfrm>
                  <a:off x="60769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Rectangle 231"/>
                <p:cNvSpPr/>
                <p:nvPr/>
              </p:nvSpPr>
              <p:spPr>
                <a:xfrm>
                  <a:off x="60769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ectangle 232"/>
                <p:cNvSpPr/>
                <p:nvPr/>
              </p:nvSpPr>
              <p:spPr>
                <a:xfrm>
                  <a:off x="60769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p:cNvSpPr/>
                <p:nvPr/>
              </p:nvSpPr>
              <p:spPr>
                <a:xfrm>
                  <a:off x="60769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Rectangle 234"/>
                <p:cNvSpPr/>
                <p:nvPr/>
              </p:nvSpPr>
              <p:spPr>
                <a:xfrm>
                  <a:off x="51625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Rectangle 235"/>
                <p:cNvSpPr/>
                <p:nvPr/>
              </p:nvSpPr>
              <p:spPr>
                <a:xfrm>
                  <a:off x="51625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Rectangle 236"/>
                <p:cNvSpPr/>
                <p:nvPr/>
              </p:nvSpPr>
              <p:spPr>
                <a:xfrm>
                  <a:off x="51625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Rectangle 237"/>
                <p:cNvSpPr/>
                <p:nvPr/>
              </p:nvSpPr>
              <p:spPr>
                <a:xfrm>
                  <a:off x="51625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Rectangle 238"/>
                <p:cNvSpPr/>
                <p:nvPr/>
              </p:nvSpPr>
              <p:spPr>
                <a:xfrm>
                  <a:off x="97345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Rectangle 239"/>
                <p:cNvSpPr/>
                <p:nvPr/>
              </p:nvSpPr>
              <p:spPr>
                <a:xfrm>
                  <a:off x="88201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Rectangle 240"/>
                <p:cNvSpPr/>
                <p:nvPr/>
              </p:nvSpPr>
              <p:spPr>
                <a:xfrm>
                  <a:off x="79057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Rectangle 241"/>
                <p:cNvSpPr/>
                <p:nvPr/>
              </p:nvSpPr>
              <p:spPr>
                <a:xfrm>
                  <a:off x="69913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Rectangle 242"/>
                <p:cNvSpPr/>
                <p:nvPr/>
              </p:nvSpPr>
              <p:spPr>
                <a:xfrm>
                  <a:off x="97345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Rectangle 243"/>
                <p:cNvSpPr/>
                <p:nvPr/>
              </p:nvSpPr>
              <p:spPr>
                <a:xfrm>
                  <a:off x="88201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Rectangle 244"/>
                <p:cNvSpPr/>
                <p:nvPr/>
              </p:nvSpPr>
              <p:spPr>
                <a:xfrm>
                  <a:off x="79057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Rectangle 245"/>
                <p:cNvSpPr/>
                <p:nvPr/>
              </p:nvSpPr>
              <p:spPr>
                <a:xfrm>
                  <a:off x="69913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Rectangle 246"/>
                <p:cNvSpPr/>
                <p:nvPr/>
              </p:nvSpPr>
              <p:spPr>
                <a:xfrm>
                  <a:off x="97345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Rectangle 247"/>
                <p:cNvSpPr/>
                <p:nvPr/>
              </p:nvSpPr>
              <p:spPr>
                <a:xfrm>
                  <a:off x="88201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Rectangle 248"/>
                <p:cNvSpPr/>
                <p:nvPr/>
              </p:nvSpPr>
              <p:spPr>
                <a:xfrm>
                  <a:off x="79057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Rectangle 249"/>
                <p:cNvSpPr/>
                <p:nvPr/>
              </p:nvSpPr>
              <p:spPr>
                <a:xfrm>
                  <a:off x="69913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Rectangle 250"/>
                <p:cNvSpPr/>
                <p:nvPr/>
              </p:nvSpPr>
              <p:spPr>
                <a:xfrm>
                  <a:off x="97345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Rectangle 251"/>
                <p:cNvSpPr/>
                <p:nvPr/>
              </p:nvSpPr>
              <p:spPr>
                <a:xfrm>
                  <a:off x="88201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Rectangle 252"/>
                <p:cNvSpPr/>
                <p:nvPr/>
              </p:nvSpPr>
              <p:spPr>
                <a:xfrm>
                  <a:off x="79057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Rectangle 253"/>
                <p:cNvSpPr/>
                <p:nvPr/>
              </p:nvSpPr>
              <p:spPr>
                <a:xfrm>
                  <a:off x="69913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Rectangle 254"/>
                <p:cNvSpPr/>
                <p:nvPr/>
              </p:nvSpPr>
              <p:spPr>
                <a:xfrm>
                  <a:off x="106489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Rectangle 255"/>
                <p:cNvSpPr/>
                <p:nvPr/>
              </p:nvSpPr>
              <p:spPr>
                <a:xfrm>
                  <a:off x="106489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Rectangle 256"/>
                <p:cNvSpPr/>
                <p:nvPr/>
              </p:nvSpPr>
              <p:spPr>
                <a:xfrm>
                  <a:off x="106489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Rectangle 257"/>
                <p:cNvSpPr/>
                <p:nvPr/>
              </p:nvSpPr>
              <p:spPr>
                <a:xfrm>
                  <a:off x="106489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Rectangle 258"/>
                <p:cNvSpPr/>
                <p:nvPr/>
              </p:nvSpPr>
              <p:spPr>
                <a:xfrm>
                  <a:off x="115633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Rectangle 259"/>
                <p:cNvSpPr/>
                <p:nvPr/>
              </p:nvSpPr>
              <p:spPr>
                <a:xfrm>
                  <a:off x="115633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Rectangle 260"/>
                <p:cNvSpPr/>
                <p:nvPr/>
              </p:nvSpPr>
              <p:spPr>
                <a:xfrm>
                  <a:off x="115633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Rectangle 261"/>
                <p:cNvSpPr/>
                <p:nvPr/>
              </p:nvSpPr>
              <p:spPr>
                <a:xfrm>
                  <a:off x="115633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Rectangle 262"/>
                <p:cNvSpPr/>
                <p:nvPr/>
              </p:nvSpPr>
              <p:spPr>
                <a:xfrm>
                  <a:off x="60769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Rectangle 263"/>
                <p:cNvSpPr/>
                <p:nvPr/>
              </p:nvSpPr>
              <p:spPr>
                <a:xfrm>
                  <a:off x="60769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Rectangle 264"/>
                <p:cNvSpPr/>
                <p:nvPr/>
              </p:nvSpPr>
              <p:spPr>
                <a:xfrm>
                  <a:off x="60769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Rectangle 265"/>
                <p:cNvSpPr/>
                <p:nvPr/>
              </p:nvSpPr>
              <p:spPr>
                <a:xfrm>
                  <a:off x="60769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Rectangle 266"/>
                <p:cNvSpPr/>
                <p:nvPr/>
              </p:nvSpPr>
              <p:spPr>
                <a:xfrm>
                  <a:off x="51625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Rectangle 267"/>
                <p:cNvSpPr/>
                <p:nvPr/>
              </p:nvSpPr>
              <p:spPr>
                <a:xfrm>
                  <a:off x="51625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Rectangle 268"/>
                <p:cNvSpPr/>
                <p:nvPr/>
              </p:nvSpPr>
              <p:spPr>
                <a:xfrm>
                  <a:off x="51625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Rectangle 269"/>
                <p:cNvSpPr/>
                <p:nvPr/>
              </p:nvSpPr>
              <p:spPr>
                <a:xfrm>
                  <a:off x="51625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403" name="Group 402"/>
            <p:cNvGrpSpPr/>
            <p:nvPr/>
          </p:nvGrpSpPr>
          <p:grpSpPr>
            <a:xfrm>
              <a:off x="1956655" y="6208349"/>
              <a:ext cx="9809573" cy="4904787"/>
              <a:chOff x="1956655" y="1303563"/>
              <a:chExt cx="9809573" cy="4904787"/>
            </a:xfrm>
          </p:grpSpPr>
          <p:grpSp>
            <p:nvGrpSpPr>
              <p:cNvPr id="404" name="Group 403"/>
              <p:cNvGrpSpPr/>
              <p:nvPr/>
            </p:nvGrpSpPr>
            <p:grpSpPr>
              <a:xfrm>
                <a:off x="1956655" y="1303563"/>
                <a:ext cx="4904787" cy="4904787"/>
                <a:chOff x="5162550" y="1285875"/>
                <a:chExt cx="7315200" cy="7315200"/>
              </a:xfrm>
              <a:noFill/>
            </p:grpSpPr>
            <p:sp>
              <p:nvSpPr>
                <p:cNvPr id="470" name="Rectangle 469"/>
                <p:cNvSpPr/>
                <p:nvPr/>
              </p:nvSpPr>
              <p:spPr>
                <a:xfrm>
                  <a:off x="97345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1" name="Rectangle 470"/>
                <p:cNvSpPr/>
                <p:nvPr/>
              </p:nvSpPr>
              <p:spPr>
                <a:xfrm>
                  <a:off x="88201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2" name="Rectangle 471"/>
                <p:cNvSpPr/>
                <p:nvPr/>
              </p:nvSpPr>
              <p:spPr>
                <a:xfrm>
                  <a:off x="79057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3" name="Rectangle 472"/>
                <p:cNvSpPr/>
                <p:nvPr/>
              </p:nvSpPr>
              <p:spPr>
                <a:xfrm>
                  <a:off x="69913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4" name="Rectangle 473"/>
                <p:cNvSpPr/>
                <p:nvPr/>
              </p:nvSpPr>
              <p:spPr>
                <a:xfrm>
                  <a:off x="97345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5" name="Rectangle 474"/>
                <p:cNvSpPr/>
                <p:nvPr/>
              </p:nvSpPr>
              <p:spPr>
                <a:xfrm>
                  <a:off x="88201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6" name="Rectangle 475"/>
                <p:cNvSpPr/>
                <p:nvPr/>
              </p:nvSpPr>
              <p:spPr>
                <a:xfrm>
                  <a:off x="79057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7" name="Rectangle 476"/>
                <p:cNvSpPr/>
                <p:nvPr/>
              </p:nvSpPr>
              <p:spPr>
                <a:xfrm>
                  <a:off x="69913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8" name="Rectangle 477"/>
                <p:cNvSpPr/>
                <p:nvPr/>
              </p:nvSpPr>
              <p:spPr>
                <a:xfrm>
                  <a:off x="97345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9" name="Rectangle 478"/>
                <p:cNvSpPr/>
                <p:nvPr/>
              </p:nvSpPr>
              <p:spPr>
                <a:xfrm>
                  <a:off x="88201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0" name="Rectangle 479"/>
                <p:cNvSpPr/>
                <p:nvPr/>
              </p:nvSpPr>
              <p:spPr>
                <a:xfrm>
                  <a:off x="79057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1" name="Rectangle 480"/>
                <p:cNvSpPr/>
                <p:nvPr/>
              </p:nvSpPr>
              <p:spPr>
                <a:xfrm>
                  <a:off x="69913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2" name="Rectangle 481"/>
                <p:cNvSpPr/>
                <p:nvPr/>
              </p:nvSpPr>
              <p:spPr>
                <a:xfrm>
                  <a:off x="97345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Rectangle 482"/>
                <p:cNvSpPr/>
                <p:nvPr/>
              </p:nvSpPr>
              <p:spPr>
                <a:xfrm>
                  <a:off x="88201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4" name="Rectangle 483"/>
                <p:cNvSpPr/>
                <p:nvPr/>
              </p:nvSpPr>
              <p:spPr>
                <a:xfrm>
                  <a:off x="79057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5" name="Rectangle 484"/>
                <p:cNvSpPr/>
                <p:nvPr/>
              </p:nvSpPr>
              <p:spPr>
                <a:xfrm>
                  <a:off x="69913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6" name="Rectangle 485"/>
                <p:cNvSpPr/>
                <p:nvPr/>
              </p:nvSpPr>
              <p:spPr>
                <a:xfrm>
                  <a:off x="106489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7" name="Rectangle 486"/>
                <p:cNvSpPr/>
                <p:nvPr/>
              </p:nvSpPr>
              <p:spPr>
                <a:xfrm>
                  <a:off x="106489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8" name="Rectangle 487"/>
                <p:cNvSpPr/>
                <p:nvPr/>
              </p:nvSpPr>
              <p:spPr>
                <a:xfrm>
                  <a:off x="106489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9" name="Rectangle 488"/>
                <p:cNvSpPr/>
                <p:nvPr/>
              </p:nvSpPr>
              <p:spPr>
                <a:xfrm>
                  <a:off x="106489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Rectangle 489"/>
                <p:cNvSpPr/>
                <p:nvPr/>
              </p:nvSpPr>
              <p:spPr>
                <a:xfrm>
                  <a:off x="115633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 name="Rectangle 490"/>
                <p:cNvSpPr/>
                <p:nvPr/>
              </p:nvSpPr>
              <p:spPr>
                <a:xfrm>
                  <a:off x="115633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2" name="Rectangle 491"/>
                <p:cNvSpPr/>
                <p:nvPr/>
              </p:nvSpPr>
              <p:spPr>
                <a:xfrm>
                  <a:off x="115633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3" name="Rectangle 492"/>
                <p:cNvSpPr/>
                <p:nvPr/>
              </p:nvSpPr>
              <p:spPr>
                <a:xfrm>
                  <a:off x="115633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4" name="Rectangle 493"/>
                <p:cNvSpPr/>
                <p:nvPr/>
              </p:nvSpPr>
              <p:spPr>
                <a:xfrm>
                  <a:off x="60769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5" name="Rectangle 494"/>
                <p:cNvSpPr/>
                <p:nvPr/>
              </p:nvSpPr>
              <p:spPr>
                <a:xfrm>
                  <a:off x="60769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6" name="Rectangle 495"/>
                <p:cNvSpPr/>
                <p:nvPr/>
              </p:nvSpPr>
              <p:spPr>
                <a:xfrm>
                  <a:off x="60769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7" name="Rectangle 496"/>
                <p:cNvSpPr/>
                <p:nvPr/>
              </p:nvSpPr>
              <p:spPr>
                <a:xfrm>
                  <a:off x="60769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8" name="Rectangle 497"/>
                <p:cNvSpPr/>
                <p:nvPr/>
              </p:nvSpPr>
              <p:spPr>
                <a:xfrm>
                  <a:off x="51625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9" name="Rectangle 498"/>
                <p:cNvSpPr/>
                <p:nvPr/>
              </p:nvSpPr>
              <p:spPr>
                <a:xfrm>
                  <a:off x="51625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0" name="Rectangle 499"/>
                <p:cNvSpPr/>
                <p:nvPr/>
              </p:nvSpPr>
              <p:spPr>
                <a:xfrm>
                  <a:off x="51625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1" name="Rectangle 500"/>
                <p:cNvSpPr/>
                <p:nvPr/>
              </p:nvSpPr>
              <p:spPr>
                <a:xfrm>
                  <a:off x="51625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2" name="Rectangle 501"/>
                <p:cNvSpPr/>
                <p:nvPr/>
              </p:nvSpPr>
              <p:spPr>
                <a:xfrm>
                  <a:off x="97345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3" name="Rectangle 502"/>
                <p:cNvSpPr/>
                <p:nvPr/>
              </p:nvSpPr>
              <p:spPr>
                <a:xfrm>
                  <a:off x="88201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4" name="Rectangle 503"/>
                <p:cNvSpPr/>
                <p:nvPr/>
              </p:nvSpPr>
              <p:spPr>
                <a:xfrm>
                  <a:off x="79057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5" name="Rectangle 504"/>
                <p:cNvSpPr/>
                <p:nvPr/>
              </p:nvSpPr>
              <p:spPr>
                <a:xfrm>
                  <a:off x="69913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6" name="Rectangle 505"/>
                <p:cNvSpPr/>
                <p:nvPr/>
              </p:nvSpPr>
              <p:spPr>
                <a:xfrm>
                  <a:off x="97345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7" name="Rectangle 506"/>
                <p:cNvSpPr/>
                <p:nvPr/>
              </p:nvSpPr>
              <p:spPr>
                <a:xfrm>
                  <a:off x="88201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8" name="Rectangle 507"/>
                <p:cNvSpPr/>
                <p:nvPr/>
              </p:nvSpPr>
              <p:spPr>
                <a:xfrm>
                  <a:off x="79057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9" name="Rectangle 508"/>
                <p:cNvSpPr/>
                <p:nvPr/>
              </p:nvSpPr>
              <p:spPr>
                <a:xfrm>
                  <a:off x="69913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0" name="Rectangle 509"/>
                <p:cNvSpPr/>
                <p:nvPr/>
              </p:nvSpPr>
              <p:spPr>
                <a:xfrm>
                  <a:off x="97345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1" name="Rectangle 510"/>
                <p:cNvSpPr/>
                <p:nvPr/>
              </p:nvSpPr>
              <p:spPr>
                <a:xfrm>
                  <a:off x="88201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2" name="Rectangle 511"/>
                <p:cNvSpPr/>
                <p:nvPr/>
              </p:nvSpPr>
              <p:spPr>
                <a:xfrm>
                  <a:off x="79057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 name="Rectangle 512"/>
                <p:cNvSpPr/>
                <p:nvPr/>
              </p:nvSpPr>
              <p:spPr>
                <a:xfrm>
                  <a:off x="69913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4" name="Rectangle 513"/>
                <p:cNvSpPr/>
                <p:nvPr/>
              </p:nvSpPr>
              <p:spPr>
                <a:xfrm>
                  <a:off x="97345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5" name="Rectangle 514"/>
                <p:cNvSpPr/>
                <p:nvPr/>
              </p:nvSpPr>
              <p:spPr>
                <a:xfrm>
                  <a:off x="88201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6" name="Rectangle 515"/>
                <p:cNvSpPr/>
                <p:nvPr/>
              </p:nvSpPr>
              <p:spPr>
                <a:xfrm>
                  <a:off x="79057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7" name="Rectangle 516"/>
                <p:cNvSpPr/>
                <p:nvPr/>
              </p:nvSpPr>
              <p:spPr>
                <a:xfrm>
                  <a:off x="69913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8" name="Rectangle 517"/>
                <p:cNvSpPr/>
                <p:nvPr/>
              </p:nvSpPr>
              <p:spPr>
                <a:xfrm>
                  <a:off x="106489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9" name="Rectangle 518"/>
                <p:cNvSpPr/>
                <p:nvPr/>
              </p:nvSpPr>
              <p:spPr>
                <a:xfrm>
                  <a:off x="106489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0" name="Rectangle 519"/>
                <p:cNvSpPr/>
                <p:nvPr/>
              </p:nvSpPr>
              <p:spPr>
                <a:xfrm>
                  <a:off x="106489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1" name="Rectangle 520"/>
                <p:cNvSpPr/>
                <p:nvPr/>
              </p:nvSpPr>
              <p:spPr>
                <a:xfrm>
                  <a:off x="106489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2" name="Rectangle 521"/>
                <p:cNvSpPr/>
                <p:nvPr/>
              </p:nvSpPr>
              <p:spPr>
                <a:xfrm>
                  <a:off x="115633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3" name="Rectangle 522"/>
                <p:cNvSpPr/>
                <p:nvPr/>
              </p:nvSpPr>
              <p:spPr>
                <a:xfrm>
                  <a:off x="115633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4" name="Rectangle 523"/>
                <p:cNvSpPr/>
                <p:nvPr/>
              </p:nvSpPr>
              <p:spPr>
                <a:xfrm>
                  <a:off x="115633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5" name="Rectangle 524"/>
                <p:cNvSpPr/>
                <p:nvPr/>
              </p:nvSpPr>
              <p:spPr>
                <a:xfrm>
                  <a:off x="115633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6" name="Rectangle 525"/>
                <p:cNvSpPr/>
                <p:nvPr/>
              </p:nvSpPr>
              <p:spPr>
                <a:xfrm>
                  <a:off x="60769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7" name="Rectangle 526"/>
                <p:cNvSpPr/>
                <p:nvPr/>
              </p:nvSpPr>
              <p:spPr>
                <a:xfrm>
                  <a:off x="60769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8" name="Rectangle 527"/>
                <p:cNvSpPr/>
                <p:nvPr/>
              </p:nvSpPr>
              <p:spPr>
                <a:xfrm>
                  <a:off x="60769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9" name="Rectangle 528"/>
                <p:cNvSpPr/>
                <p:nvPr/>
              </p:nvSpPr>
              <p:spPr>
                <a:xfrm>
                  <a:off x="60769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0" name="Rectangle 529"/>
                <p:cNvSpPr/>
                <p:nvPr/>
              </p:nvSpPr>
              <p:spPr>
                <a:xfrm>
                  <a:off x="51625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1" name="Rectangle 530"/>
                <p:cNvSpPr/>
                <p:nvPr/>
              </p:nvSpPr>
              <p:spPr>
                <a:xfrm>
                  <a:off x="51625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2" name="Rectangle 531"/>
                <p:cNvSpPr/>
                <p:nvPr/>
              </p:nvSpPr>
              <p:spPr>
                <a:xfrm>
                  <a:off x="51625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3" name="Rectangle 532"/>
                <p:cNvSpPr/>
                <p:nvPr/>
              </p:nvSpPr>
              <p:spPr>
                <a:xfrm>
                  <a:off x="51625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5" name="Group 404"/>
              <p:cNvGrpSpPr/>
              <p:nvPr/>
            </p:nvGrpSpPr>
            <p:grpSpPr>
              <a:xfrm>
                <a:off x="6861441" y="1303563"/>
                <a:ext cx="4904787" cy="4904787"/>
                <a:chOff x="5162550" y="1285875"/>
                <a:chExt cx="7315200" cy="7315200"/>
              </a:xfrm>
              <a:noFill/>
            </p:grpSpPr>
            <p:sp>
              <p:nvSpPr>
                <p:cNvPr id="406" name="Rectangle 405"/>
                <p:cNvSpPr/>
                <p:nvPr/>
              </p:nvSpPr>
              <p:spPr>
                <a:xfrm>
                  <a:off x="97345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 name="Rectangle 406"/>
                <p:cNvSpPr/>
                <p:nvPr/>
              </p:nvSpPr>
              <p:spPr>
                <a:xfrm>
                  <a:off x="88201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Rectangle 407"/>
                <p:cNvSpPr/>
                <p:nvPr/>
              </p:nvSpPr>
              <p:spPr>
                <a:xfrm>
                  <a:off x="79057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Rectangle 408"/>
                <p:cNvSpPr/>
                <p:nvPr/>
              </p:nvSpPr>
              <p:spPr>
                <a:xfrm>
                  <a:off x="69913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Rectangle 409"/>
                <p:cNvSpPr/>
                <p:nvPr/>
              </p:nvSpPr>
              <p:spPr>
                <a:xfrm>
                  <a:off x="97345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 name="Rectangle 410"/>
                <p:cNvSpPr/>
                <p:nvPr/>
              </p:nvSpPr>
              <p:spPr>
                <a:xfrm>
                  <a:off x="88201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 name="Rectangle 411"/>
                <p:cNvSpPr/>
                <p:nvPr/>
              </p:nvSpPr>
              <p:spPr>
                <a:xfrm>
                  <a:off x="79057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Rectangle 412"/>
                <p:cNvSpPr/>
                <p:nvPr/>
              </p:nvSpPr>
              <p:spPr>
                <a:xfrm>
                  <a:off x="69913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Rectangle 413"/>
                <p:cNvSpPr/>
                <p:nvPr/>
              </p:nvSpPr>
              <p:spPr>
                <a:xfrm>
                  <a:off x="97345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Rectangle 414"/>
                <p:cNvSpPr/>
                <p:nvPr/>
              </p:nvSpPr>
              <p:spPr>
                <a:xfrm>
                  <a:off x="88201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Rectangle 415"/>
                <p:cNvSpPr/>
                <p:nvPr/>
              </p:nvSpPr>
              <p:spPr>
                <a:xfrm>
                  <a:off x="79057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Rectangle 416"/>
                <p:cNvSpPr/>
                <p:nvPr/>
              </p:nvSpPr>
              <p:spPr>
                <a:xfrm>
                  <a:off x="69913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8" name="Rectangle 417"/>
                <p:cNvSpPr/>
                <p:nvPr/>
              </p:nvSpPr>
              <p:spPr>
                <a:xfrm>
                  <a:off x="97345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 name="Rectangle 418"/>
                <p:cNvSpPr/>
                <p:nvPr/>
              </p:nvSpPr>
              <p:spPr>
                <a:xfrm>
                  <a:off x="88201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0" name="Rectangle 419"/>
                <p:cNvSpPr/>
                <p:nvPr/>
              </p:nvSpPr>
              <p:spPr>
                <a:xfrm>
                  <a:off x="79057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1" name="Rectangle 420"/>
                <p:cNvSpPr/>
                <p:nvPr/>
              </p:nvSpPr>
              <p:spPr>
                <a:xfrm>
                  <a:off x="69913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2" name="Rectangle 421"/>
                <p:cNvSpPr/>
                <p:nvPr/>
              </p:nvSpPr>
              <p:spPr>
                <a:xfrm>
                  <a:off x="106489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3" name="Rectangle 422"/>
                <p:cNvSpPr/>
                <p:nvPr/>
              </p:nvSpPr>
              <p:spPr>
                <a:xfrm>
                  <a:off x="106489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4" name="Rectangle 423"/>
                <p:cNvSpPr/>
                <p:nvPr/>
              </p:nvSpPr>
              <p:spPr>
                <a:xfrm>
                  <a:off x="106489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5" name="Rectangle 424"/>
                <p:cNvSpPr/>
                <p:nvPr/>
              </p:nvSpPr>
              <p:spPr>
                <a:xfrm>
                  <a:off x="106489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Rectangle 425"/>
                <p:cNvSpPr/>
                <p:nvPr/>
              </p:nvSpPr>
              <p:spPr>
                <a:xfrm>
                  <a:off x="115633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Rectangle 426"/>
                <p:cNvSpPr/>
                <p:nvPr/>
              </p:nvSpPr>
              <p:spPr>
                <a:xfrm>
                  <a:off x="115633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Rectangle 427"/>
                <p:cNvSpPr/>
                <p:nvPr/>
              </p:nvSpPr>
              <p:spPr>
                <a:xfrm>
                  <a:off x="115633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9" name="Rectangle 428"/>
                <p:cNvSpPr/>
                <p:nvPr/>
              </p:nvSpPr>
              <p:spPr>
                <a:xfrm>
                  <a:off x="115633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 name="Rectangle 429"/>
                <p:cNvSpPr/>
                <p:nvPr/>
              </p:nvSpPr>
              <p:spPr>
                <a:xfrm>
                  <a:off x="60769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Rectangle 430"/>
                <p:cNvSpPr/>
                <p:nvPr/>
              </p:nvSpPr>
              <p:spPr>
                <a:xfrm>
                  <a:off x="60769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Rectangle 431"/>
                <p:cNvSpPr/>
                <p:nvPr/>
              </p:nvSpPr>
              <p:spPr>
                <a:xfrm>
                  <a:off x="60769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Rectangle 432"/>
                <p:cNvSpPr/>
                <p:nvPr/>
              </p:nvSpPr>
              <p:spPr>
                <a:xfrm>
                  <a:off x="60769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4" name="Rectangle 433"/>
                <p:cNvSpPr/>
                <p:nvPr/>
              </p:nvSpPr>
              <p:spPr>
                <a:xfrm>
                  <a:off x="5162550" y="1285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5" name="Rectangle 434"/>
                <p:cNvSpPr/>
                <p:nvPr/>
              </p:nvSpPr>
              <p:spPr>
                <a:xfrm>
                  <a:off x="5162550" y="2200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6" name="Rectangle 435"/>
                <p:cNvSpPr/>
                <p:nvPr/>
              </p:nvSpPr>
              <p:spPr>
                <a:xfrm>
                  <a:off x="5162550" y="3114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7" name="Rectangle 436"/>
                <p:cNvSpPr/>
                <p:nvPr/>
              </p:nvSpPr>
              <p:spPr>
                <a:xfrm>
                  <a:off x="5162550" y="40290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8" name="Rectangle 437"/>
                <p:cNvSpPr/>
                <p:nvPr/>
              </p:nvSpPr>
              <p:spPr>
                <a:xfrm>
                  <a:off x="97345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9" name="Rectangle 438"/>
                <p:cNvSpPr/>
                <p:nvPr/>
              </p:nvSpPr>
              <p:spPr>
                <a:xfrm>
                  <a:off x="88201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 name="Rectangle 439"/>
                <p:cNvSpPr/>
                <p:nvPr/>
              </p:nvSpPr>
              <p:spPr>
                <a:xfrm>
                  <a:off x="79057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1" name="Rectangle 440"/>
                <p:cNvSpPr/>
                <p:nvPr/>
              </p:nvSpPr>
              <p:spPr>
                <a:xfrm>
                  <a:off x="69913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2" name="Rectangle 441"/>
                <p:cNvSpPr/>
                <p:nvPr/>
              </p:nvSpPr>
              <p:spPr>
                <a:xfrm>
                  <a:off x="97345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3" name="Rectangle 442"/>
                <p:cNvSpPr/>
                <p:nvPr/>
              </p:nvSpPr>
              <p:spPr>
                <a:xfrm>
                  <a:off x="88201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4" name="Rectangle 443"/>
                <p:cNvSpPr/>
                <p:nvPr/>
              </p:nvSpPr>
              <p:spPr>
                <a:xfrm>
                  <a:off x="79057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5" name="Rectangle 444"/>
                <p:cNvSpPr/>
                <p:nvPr/>
              </p:nvSpPr>
              <p:spPr>
                <a:xfrm>
                  <a:off x="69913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6" name="Rectangle 445"/>
                <p:cNvSpPr/>
                <p:nvPr/>
              </p:nvSpPr>
              <p:spPr>
                <a:xfrm>
                  <a:off x="97345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7" name="Rectangle 446"/>
                <p:cNvSpPr/>
                <p:nvPr/>
              </p:nvSpPr>
              <p:spPr>
                <a:xfrm>
                  <a:off x="88201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8" name="Rectangle 447"/>
                <p:cNvSpPr/>
                <p:nvPr/>
              </p:nvSpPr>
              <p:spPr>
                <a:xfrm>
                  <a:off x="79057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9" name="Rectangle 448"/>
                <p:cNvSpPr/>
                <p:nvPr/>
              </p:nvSpPr>
              <p:spPr>
                <a:xfrm>
                  <a:off x="69913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0" name="Rectangle 449"/>
                <p:cNvSpPr/>
                <p:nvPr/>
              </p:nvSpPr>
              <p:spPr>
                <a:xfrm>
                  <a:off x="97345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1" name="Rectangle 450"/>
                <p:cNvSpPr/>
                <p:nvPr/>
              </p:nvSpPr>
              <p:spPr>
                <a:xfrm>
                  <a:off x="88201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2" name="Rectangle 451"/>
                <p:cNvSpPr/>
                <p:nvPr/>
              </p:nvSpPr>
              <p:spPr>
                <a:xfrm>
                  <a:off x="79057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3" name="Rectangle 452"/>
                <p:cNvSpPr/>
                <p:nvPr/>
              </p:nvSpPr>
              <p:spPr>
                <a:xfrm>
                  <a:off x="69913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4" name="Rectangle 453"/>
                <p:cNvSpPr/>
                <p:nvPr/>
              </p:nvSpPr>
              <p:spPr>
                <a:xfrm>
                  <a:off x="106489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5" name="Rectangle 454"/>
                <p:cNvSpPr/>
                <p:nvPr/>
              </p:nvSpPr>
              <p:spPr>
                <a:xfrm>
                  <a:off x="106489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6" name="Rectangle 455"/>
                <p:cNvSpPr/>
                <p:nvPr/>
              </p:nvSpPr>
              <p:spPr>
                <a:xfrm>
                  <a:off x="106489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7" name="Rectangle 456"/>
                <p:cNvSpPr/>
                <p:nvPr/>
              </p:nvSpPr>
              <p:spPr>
                <a:xfrm>
                  <a:off x="106489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8" name="Rectangle 457"/>
                <p:cNvSpPr/>
                <p:nvPr/>
              </p:nvSpPr>
              <p:spPr>
                <a:xfrm>
                  <a:off x="115633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9" name="Rectangle 458"/>
                <p:cNvSpPr/>
                <p:nvPr/>
              </p:nvSpPr>
              <p:spPr>
                <a:xfrm>
                  <a:off x="115633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0" name="Rectangle 459"/>
                <p:cNvSpPr/>
                <p:nvPr/>
              </p:nvSpPr>
              <p:spPr>
                <a:xfrm>
                  <a:off x="115633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1" name="Rectangle 460"/>
                <p:cNvSpPr/>
                <p:nvPr/>
              </p:nvSpPr>
              <p:spPr>
                <a:xfrm>
                  <a:off x="115633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Rectangle 461"/>
                <p:cNvSpPr/>
                <p:nvPr/>
              </p:nvSpPr>
              <p:spPr>
                <a:xfrm>
                  <a:off x="60769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3" name="Rectangle 462"/>
                <p:cNvSpPr/>
                <p:nvPr/>
              </p:nvSpPr>
              <p:spPr>
                <a:xfrm>
                  <a:off x="60769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4" name="Rectangle 463"/>
                <p:cNvSpPr/>
                <p:nvPr/>
              </p:nvSpPr>
              <p:spPr>
                <a:xfrm>
                  <a:off x="60769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5" name="Rectangle 464"/>
                <p:cNvSpPr/>
                <p:nvPr/>
              </p:nvSpPr>
              <p:spPr>
                <a:xfrm>
                  <a:off x="60769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6" name="Rectangle 465"/>
                <p:cNvSpPr/>
                <p:nvPr/>
              </p:nvSpPr>
              <p:spPr>
                <a:xfrm>
                  <a:off x="5162550" y="49434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7" name="Rectangle 466"/>
                <p:cNvSpPr/>
                <p:nvPr/>
              </p:nvSpPr>
              <p:spPr>
                <a:xfrm>
                  <a:off x="5162550" y="58578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8" name="Rectangle 467"/>
                <p:cNvSpPr/>
                <p:nvPr/>
              </p:nvSpPr>
              <p:spPr>
                <a:xfrm>
                  <a:off x="5162550" y="67722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9" name="Rectangle 468"/>
                <p:cNvSpPr/>
                <p:nvPr/>
              </p:nvSpPr>
              <p:spPr>
                <a:xfrm>
                  <a:off x="5162550" y="7686675"/>
                  <a:ext cx="914400" cy="914400"/>
                </a:xfrm>
                <a:prstGeom prst="rect">
                  <a:avLst/>
                </a:prstGeom>
                <a:grp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Tree>
    <p:extLst>
      <p:ext uri="{BB962C8B-B14F-4D97-AF65-F5344CB8AC3E}">
        <p14:creationId xmlns:p14="http://schemas.microsoft.com/office/powerpoint/2010/main" val="2471287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28599" y="228600"/>
            <a:ext cx="11735177" cy="64008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57197" y="463204"/>
            <a:ext cx="11296233" cy="701731"/>
          </a:xfrm>
        </p:spPr>
        <p:txBody>
          <a:bodyPr anchor="ctr">
            <a:spAutoFit/>
          </a:bodyPr>
          <a:lstStyle/>
          <a:p>
            <a:r>
              <a:rPr lang="en-US" b="1" dirty="0" smtClean="0">
                <a:latin typeface="Arial" panose="020B0604020202020204" pitchFamily="34" charset="0"/>
                <a:cs typeface="Arial" panose="020B0604020202020204" pitchFamily="34" charset="0"/>
              </a:rPr>
              <a:t>What is the Area of a Pixel?</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57197" y="1392960"/>
            <a:ext cx="5648040" cy="5007265"/>
          </a:xfrm>
        </p:spPr>
        <p:txBody>
          <a:bodyPr>
            <a:normAutofit/>
          </a:bodyPr>
          <a:lstStyle/>
          <a:p>
            <a:r>
              <a:rPr lang="en-US" sz="2400" dirty="0" smtClean="0">
                <a:latin typeface="Arial" panose="020B0604020202020204" pitchFamily="34" charset="0"/>
                <a:cs typeface="Arial" panose="020B0604020202020204" pitchFamily="34" charset="0"/>
              </a:rPr>
              <a:t>Look at the raster resolution (it’s in the metadata)!</a:t>
            </a:r>
          </a:p>
          <a:p>
            <a:r>
              <a:rPr lang="en-US" sz="2400" dirty="0" smtClean="0">
                <a:latin typeface="Arial" panose="020B0604020202020204" pitchFamily="34" charset="0"/>
                <a:cs typeface="Arial" panose="020B0604020202020204" pitchFamily="34" charset="0"/>
              </a:rPr>
              <a:t>Resolution is a </a:t>
            </a:r>
            <a:r>
              <a:rPr lang="en-US" sz="2400" b="1" dirty="0" smtClean="0">
                <a:latin typeface="Arial" panose="020B0604020202020204" pitchFamily="34" charset="0"/>
                <a:cs typeface="Arial" panose="020B0604020202020204" pitchFamily="34" charset="0"/>
              </a:rPr>
              <a:t>linear</a:t>
            </a:r>
            <a:r>
              <a:rPr lang="en-US" sz="2400" dirty="0" smtClean="0">
                <a:latin typeface="Arial" panose="020B0604020202020204" pitchFamily="34" charset="0"/>
                <a:cs typeface="Arial" panose="020B0604020202020204" pitchFamily="34" charset="0"/>
              </a:rPr>
              <a:t> unit of one pixel, not an area</a:t>
            </a:r>
            <a:endParaRPr lang="en-US" sz="2000" dirty="0" smtClean="0">
              <a:latin typeface="Arial" panose="020B0604020202020204" pitchFamily="34" charset="0"/>
              <a:cs typeface="Arial" panose="020B0604020202020204" pitchFamily="34" charset="0"/>
            </a:endParaRPr>
          </a:p>
        </p:txBody>
      </p:sp>
      <p:grpSp>
        <p:nvGrpSpPr>
          <p:cNvPr id="5" name="Group 4"/>
          <p:cNvGrpSpPr/>
          <p:nvPr/>
        </p:nvGrpSpPr>
        <p:grpSpPr>
          <a:xfrm>
            <a:off x="7210909" y="1600200"/>
            <a:ext cx="3657600" cy="3657600"/>
            <a:chOff x="6991350" y="1285875"/>
            <a:chExt cx="3657600" cy="3657600"/>
          </a:xfrm>
        </p:grpSpPr>
        <p:sp>
          <p:nvSpPr>
            <p:cNvPr id="4" name="Rectangle 3"/>
            <p:cNvSpPr/>
            <p:nvPr/>
          </p:nvSpPr>
          <p:spPr>
            <a:xfrm>
              <a:off x="9734550" y="12858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8820150" y="12858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7905750" y="12858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991350" y="1285875"/>
              <a:ext cx="914400" cy="914400"/>
            </a:xfrm>
            <a:prstGeom prst="rect">
              <a:avLst/>
            </a:prstGeom>
            <a:solidFill>
              <a:srgbClr val="FFC5C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734550" y="22002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8820150" y="22002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905750" y="22002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991350" y="22002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734550" y="31146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8820150" y="31146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905750" y="31146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991350" y="31146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9734550" y="40290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8820150" y="40290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7905750" y="40290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6991350" y="4029075"/>
              <a:ext cx="914400"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ight Bracket 21"/>
          <p:cNvSpPr/>
          <p:nvPr/>
        </p:nvSpPr>
        <p:spPr>
          <a:xfrm rot="16200000">
            <a:off x="7604150" y="1084242"/>
            <a:ext cx="122717" cy="909198"/>
          </a:xfrm>
          <a:prstGeom prst="rightBracket">
            <a:avLst>
              <a:gd name="adj" fmla="val 0"/>
            </a:avLst>
          </a:prstGeom>
          <a:ln w="762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p:cNvSpPr txBox="1"/>
          <p:nvPr/>
        </p:nvSpPr>
        <p:spPr>
          <a:xfrm>
            <a:off x="7072336" y="1102987"/>
            <a:ext cx="3690914" cy="369332"/>
          </a:xfrm>
          <a:prstGeom prst="rect">
            <a:avLst/>
          </a:prstGeom>
          <a:noFill/>
        </p:spPr>
        <p:txBody>
          <a:bodyPr wrap="square" rtlCol="0">
            <a:spAutoFit/>
          </a:bodyPr>
          <a:lstStyle/>
          <a:p>
            <a:r>
              <a:rPr lang="en-US" b="1" dirty="0" smtClean="0">
                <a:solidFill>
                  <a:srgbClr val="FF0000"/>
                </a:solidFill>
                <a:latin typeface="Arial" panose="020B0604020202020204" pitchFamily="34" charset="0"/>
                <a:cs typeface="Arial" panose="020B0604020202020204" pitchFamily="34" charset="0"/>
              </a:rPr>
              <a:t>Raster resolution = ## meters </a:t>
            </a:r>
            <a:endParaRPr lang="en-US" b="1"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84455047"/>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760</TotalTime>
  <Words>649</Words>
  <Application>Microsoft Macintosh PowerPoint</Application>
  <PresentationFormat>Widescreen</PresentationFormat>
  <Paragraphs>127</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Franklin Gothic Book</vt:lpstr>
      <vt:lpstr>Wingdings</vt:lpstr>
      <vt:lpstr>Arial</vt:lpstr>
      <vt:lpstr>Crop</vt:lpstr>
      <vt:lpstr>Lab 2: Vector and Raster Data</vt:lpstr>
      <vt:lpstr>Quiz 2 is on eCampus</vt:lpstr>
      <vt:lpstr>Lab 2 Objectives</vt:lpstr>
      <vt:lpstr>Recap: Feature Class Data Types</vt:lpstr>
      <vt:lpstr>Examples: Feature Class Data Types</vt:lpstr>
      <vt:lpstr>Vector Data: Points, Lines, Polygons</vt:lpstr>
      <vt:lpstr>Raster Data</vt:lpstr>
      <vt:lpstr>Raster Resampling</vt:lpstr>
      <vt:lpstr>What is the Area of a Pixel?</vt:lpstr>
      <vt:lpstr>Metadata</vt:lpstr>
      <vt:lpstr>Clip Tools</vt:lpstr>
      <vt:lpstr>Steps 38-39 Workaround (#6)</vt:lpstr>
      <vt:lpstr>Steps 38-39 Workaround (#6)</vt:lpstr>
      <vt:lpstr>Tips and Turn-In</vt:lpstr>
    </vt:vector>
  </TitlesOfParts>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1: What is GIS?</dc:title>
  <dc:creator>Courtney Guidry</dc:creator>
  <cp:lastModifiedBy>Wencong Cui (Student)</cp:lastModifiedBy>
  <cp:revision>89</cp:revision>
  <dcterms:created xsi:type="dcterms:W3CDTF">2019-08-25T23:23:39Z</dcterms:created>
  <dcterms:modified xsi:type="dcterms:W3CDTF">2019-09-10T17:47:13Z</dcterms:modified>
</cp:coreProperties>
</file>

<file path=docProps/thumbnail.jpeg>
</file>